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7077075" cy="9393238"/>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114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79725" y="704475"/>
            <a:ext cx="4718274" cy="3522449"/>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707700" y="4461775"/>
            <a:ext cx="5661650" cy="422695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112218664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1190625" y="704850"/>
            <a:ext cx="4695825" cy="352266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6" name="Shape 86"/>
          <p:cNvSpPr txBox="1">
            <a:spLocks noGrp="1"/>
          </p:cNvSpPr>
          <p:nvPr>
            <p:ph type="body" idx="1"/>
          </p:nvPr>
        </p:nvSpPr>
        <p:spPr>
          <a:xfrm>
            <a:off x="707700" y="4461775"/>
            <a:ext cx="5661599" cy="42270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595423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txBox="1">
            <a:spLocks noGrp="1"/>
          </p:cNvSpPr>
          <p:nvPr>
            <p:ph type="body" idx="1"/>
          </p:nvPr>
        </p:nvSpPr>
        <p:spPr>
          <a:xfrm>
            <a:off x="707700" y="4461775"/>
            <a:ext cx="5661650" cy="4226950"/>
          </a:xfrm>
          <a:prstGeom prst="rect">
            <a:avLst/>
          </a:prstGeom>
        </p:spPr>
        <p:txBody>
          <a:bodyPr lIns="91425" tIns="91425" rIns="91425" bIns="91425" anchor="ctr" anchorCtr="0">
            <a:noAutofit/>
          </a:bodyPr>
          <a:lstStyle/>
          <a:p>
            <a:pPr>
              <a:spcBef>
                <a:spcPts val="0"/>
              </a:spcBef>
              <a:buNone/>
            </a:pPr>
            <a:endParaRPr/>
          </a:p>
        </p:txBody>
      </p:sp>
      <p:sp>
        <p:nvSpPr>
          <p:cNvPr id="96" name="Shape 96"/>
          <p:cNvSpPr>
            <a:spLocks noGrp="1" noRot="1" noChangeAspect="1"/>
          </p:cNvSpPr>
          <p:nvPr>
            <p:ph type="sldImg" idx="2"/>
          </p:nvPr>
        </p:nvSpPr>
        <p:spPr>
          <a:xfrm>
            <a:off x="1190625" y="704850"/>
            <a:ext cx="4695825" cy="352266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8328156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body" idx="1"/>
          </p:nvPr>
        </p:nvSpPr>
        <p:spPr>
          <a:xfrm>
            <a:off x="707700" y="4461775"/>
            <a:ext cx="5661599" cy="4227000"/>
          </a:xfrm>
          <a:prstGeom prst="rect">
            <a:avLst/>
          </a:prstGeom>
        </p:spPr>
        <p:txBody>
          <a:bodyPr lIns="91425" tIns="91425" rIns="91425" bIns="91425" anchor="ctr" anchorCtr="0">
            <a:noAutofit/>
          </a:bodyPr>
          <a:lstStyle/>
          <a:p>
            <a:pPr>
              <a:spcBef>
                <a:spcPts val="0"/>
              </a:spcBef>
              <a:buNone/>
            </a:pPr>
            <a:endParaRPr/>
          </a:p>
        </p:txBody>
      </p:sp>
      <p:sp>
        <p:nvSpPr>
          <p:cNvPr id="108" name="Shape 108"/>
          <p:cNvSpPr>
            <a:spLocks noGrp="1" noRot="1" noChangeAspect="1"/>
          </p:cNvSpPr>
          <p:nvPr>
            <p:ph type="sldImg" idx="2"/>
          </p:nvPr>
        </p:nvSpPr>
        <p:spPr>
          <a:xfrm>
            <a:off x="1190625" y="704850"/>
            <a:ext cx="4695825" cy="352266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4228874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txBox="1">
            <a:spLocks noGrp="1"/>
          </p:cNvSpPr>
          <p:nvPr>
            <p:ph type="body" idx="1"/>
          </p:nvPr>
        </p:nvSpPr>
        <p:spPr>
          <a:xfrm>
            <a:off x="707700" y="4461775"/>
            <a:ext cx="5661650" cy="4226950"/>
          </a:xfrm>
          <a:prstGeom prst="rect">
            <a:avLst/>
          </a:prstGeom>
        </p:spPr>
        <p:txBody>
          <a:bodyPr lIns="91425" tIns="91425" rIns="91425" bIns="91425" anchor="ctr" anchorCtr="0">
            <a:noAutofit/>
          </a:bodyPr>
          <a:lstStyle/>
          <a:p>
            <a:pPr>
              <a:spcBef>
                <a:spcPts val="0"/>
              </a:spcBef>
              <a:buNone/>
            </a:pPr>
            <a:endParaRPr/>
          </a:p>
        </p:txBody>
      </p:sp>
      <p:sp>
        <p:nvSpPr>
          <p:cNvPr id="128" name="Shape 128"/>
          <p:cNvSpPr>
            <a:spLocks noGrp="1" noRot="1" noChangeAspect="1"/>
          </p:cNvSpPr>
          <p:nvPr>
            <p:ph type="sldImg" idx="2"/>
          </p:nvPr>
        </p:nvSpPr>
        <p:spPr>
          <a:xfrm>
            <a:off x="1190625" y="704850"/>
            <a:ext cx="4695825" cy="352266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3118095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707700" y="4461775"/>
            <a:ext cx="5661599" cy="4227000"/>
          </a:xfrm>
          <a:prstGeom prst="rect">
            <a:avLst/>
          </a:prstGeom>
        </p:spPr>
        <p:txBody>
          <a:bodyPr lIns="91425" tIns="91425" rIns="91425" bIns="91425" anchor="ctr" anchorCtr="0">
            <a:noAutofit/>
          </a:bodyPr>
          <a:lstStyle/>
          <a:p>
            <a:pPr>
              <a:spcBef>
                <a:spcPts val="0"/>
              </a:spcBef>
              <a:buNone/>
            </a:pPr>
            <a:endParaRPr/>
          </a:p>
        </p:txBody>
      </p:sp>
      <p:sp>
        <p:nvSpPr>
          <p:cNvPr id="136" name="Shape 136"/>
          <p:cNvSpPr>
            <a:spLocks noGrp="1" noRot="1" noChangeAspect="1"/>
          </p:cNvSpPr>
          <p:nvPr>
            <p:ph type="sldImg" idx="2"/>
          </p:nvPr>
        </p:nvSpPr>
        <p:spPr>
          <a:xfrm>
            <a:off x="1190625" y="704850"/>
            <a:ext cx="4695825" cy="352266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5074682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txBox="1">
            <a:spLocks noGrp="1"/>
          </p:cNvSpPr>
          <p:nvPr>
            <p:ph type="body" idx="1"/>
          </p:nvPr>
        </p:nvSpPr>
        <p:spPr>
          <a:xfrm>
            <a:off x="707700" y="4461775"/>
            <a:ext cx="5661599" cy="4227000"/>
          </a:xfrm>
          <a:prstGeom prst="rect">
            <a:avLst/>
          </a:prstGeom>
        </p:spPr>
        <p:txBody>
          <a:bodyPr lIns="91425" tIns="91425" rIns="91425" bIns="91425" anchor="ctr" anchorCtr="0">
            <a:noAutofit/>
          </a:bodyPr>
          <a:lstStyle/>
          <a:p>
            <a:pPr lvl="0" rtl="0">
              <a:spcBef>
                <a:spcPts val="0"/>
              </a:spcBef>
              <a:buNone/>
            </a:pPr>
            <a:endParaRPr/>
          </a:p>
        </p:txBody>
      </p:sp>
      <p:sp>
        <p:nvSpPr>
          <p:cNvPr id="152" name="Shape 152"/>
          <p:cNvSpPr>
            <a:spLocks noGrp="1" noRot="1" noChangeAspect="1"/>
          </p:cNvSpPr>
          <p:nvPr>
            <p:ph type="sldImg" idx="2"/>
          </p:nvPr>
        </p:nvSpPr>
        <p:spPr>
          <a:xfrm>
            <a:off x="1190625" y="704850"/>
            <a:ext cx="4695825" cy="352266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3430557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txBox="1">
            <a:spLocks noGrp="1"/>
          </p:cNvSpPr>
          <p:nvPr>
            <p:ph type="body" idx="1"/>
          </p:nvPr>
        </p:nvSpPr>
        <p:spPr>
          <a:xfrm>
            <a:off x="707700" y="4461775"/>
            <a:ext cx="5661599" cy="4227000"/>
          </a:xfrm>
          <a:prstGeom prst="rect">
            <a:avLst/>
          </a:prstGeom>
        </p:spPr>
        <p:txBody>
          <a:bodyPr lIns="91425" tIns="91425" rIns="91425" bIns="91425" anchor="ctr" anchorCtr="0">
            <a:noAutofit/>
          </a:bodyPr>
          <a:lstStyle/>
          <a:p>
            <a:pPr>
              <a:spcBef>
                <a:spcPts val="0"/>
              </a:spcBef>
              <a:buNone/>
            </a:pPr>
            <a:endParaRPr/>
          </a:p>
        </p:txBody>
      </p:sp>
      <p:sp>
        <p:nvSpPr>
          <p:cNvPr id="163" name="Shape 163"/>
          <p:cNvSpPr>
            <a:spLocks noGrp="1" noRot="1" noChangeAspect="1"/>
          </p:cNvSpPr>
          <p:nvPr>
            <p:ph type="sldImg" idx="2"/>
          </p:nvPr>
        </p:nvSpPr>
        <p:spPr>
          <a:xfrm>
            <a:off x="1190625" y="704850"/>
            <a:ext cx="4695825" cy="352266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20766443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Shape 173"/>
          <p:cNvSpPr txBox="1">
            <a:spLocks noGrp="1"/>
          </p:cNvSpPr>
          <p:nvPr>
            <p:ph type="body" idx="1"/>
          </p:nvPr>
        </p:nvSpPr>
        <p:spPr>
          <a:xfrm>
            <a:off x="707700" y="4461775"/>
            <a:ext cx="5661599" cy="4227000"/>
          </a:xfrm>
          <a:prstGeom prst="rect">
            <a:avLst/>
          </a:prstGeom>
        </p:spPr>
        <p:txBody>
          <a:bodyPr lIns="91425" tIns="91425" rIns="91425" bIns="91425" anchor="ctr" anchorCtr="0">
            <a:noAutofit/>
          </a:bodyPr>
          <a:lstStyle/>
          <a:p>
            <a:pPr>
              <a:spcBef>
                <a:spcPts val="0"/>
              </a:spcBef>
              <a:buNone/>
            </a:pPr>
            <a:endParaRPr/>
          </a:p>
        </p:txBody>
      </p:sp>
      <p:sp>
        <p:nvSpPr>
          <p:cNvPr id="174" name="Shape 174"/>
          <p:cNvSpPr>
            <a:spLocks noGrp="1" noRot="1" noChangeAspect="1"/>
          </p:cNvSpPr>
          <p:nvPr>
            <p:ph type="sldImg" idx="2"/>
          </p:nvPr>
        </p:nvSpPr>
        <p:spPr>
          <a:xfrm>
            <a:off x="1190625" y="704850"/>
            <a:ext cx="4695825" cy="352266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928826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0"/>
        <p:cNvGrpSpPr/>
        <p:nvPr/>
      </p:nvGrpSpPr>
      <p:grpSpPr>
        <a:xfrm>
          <a:off x="0" y="0"/>
          <a:ext cx="0" cy="0"/>
          <a:chOff x="0" y="0"/>
          <a:chExt cx="0" cy="0"/>
        </a:xfrm>
      </p:grpSpPr>
      <p:sp>
        <p:nvSpPr>
          <p:cNvPr id="11" name="Shape 11"/>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2" name="Shape 12"/>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640"/>
              </a:spcBef>
              <a:buClr>
                <a:srgbClr val="888888"/>
              </a:buClr>
              <a:buFont typeface="Calibri"/>
              <a:buNone/>
              <a:defRPr/>
            </a:lvl1pPr>
            <a:lvl2pPr marL="457200" marR="0" indent="0" algn="ctr" rtl="0">
              <a:spcBef>
                <a:spcPts val="560"/>
              </a:spcBef>
              <a:buClr>
                <a:srgbClr val="888888"/>
              </a:buClr>
              <a:buFont typeface="Calibri"/>
              <a:buNone/>
              <a:defRPr/>
            </a:lvl2pPr>
            <a:lvl3pPr marL="914400" marR="0" indent="0" algn="ctr" rtl="0">
              <a:spcBef>
                <a:spcPts val="480"/>
              </a:spcBef>
              <a:buClr>
                <a:srgbClr val="888888"/>
              </a:buClr>
              <a:buFont typeface="Calibri"/>
              <a:buNone/>
              <a:defRPr/>
            </a:lvl3pPr>
            <a:lvl4pPr marL="1371600" marR="0" indent="0" algn="ctr" rtl="0">
              <a:spcBef>
                <a:spcPts val="400"/>
              </a:spcBef>
              <a:buClr>
                <a:srgbClr val="888888"/>
              </a:buClr>
              <a:buFont typeface="Calibri"/>
              <a:buNone/>
              <a:defRPr/>
            </a:lvl4pPr>
            <a:lvl5pPr marL="1828800" marR="0" indent="0" algn="ctr" rtl="0">
              <a:spcBef>
                <a:spcPts val="400"/>
              </a:spcBef>
              <a:buClr>
                <a:srgbClr val="888888"/>
              </a:buClr>
              <a:buFont typeface="Calibri"/>
              <a:buNone/>
              <a:defRPr/>
            </a:lvl5pPr>
            <a:lvl6pPr marL="2286000" marR="0" indent="0" algn="ctr" rtl="0">
              <a:spcBef>
                <a:spcPts val="400"/>
              </a:spcBef>
              <a:buClr>
                <a:srgbClr val="888888"/>
              </a:buClr>
              <a:buFont typeface="Calibri"/>
              <a:buNone/>
              <a:defRPr/>
            </a:lvl6pPr>
            <a:lvl7pPr marL="2743200" marR="0" indent="0" algn="ctr" rtl="0">
              <a:spcBef>
                <a:spcPts val="400"/>
              </a:spcBef>
              <a:buClr>
                <a:srgbClr val="888888"/>
              </a:buClr>
              <a:buFont typeface="Calibri"/>
              <a:buNone/>
              <a:defRPr/>
            </a:lvl7pPr>
            <a:lvl8pPr marL="3200400" marR="0" indent="0" algn="ctr" rtl="0">
              <a:spcBef>
                <a:spcPts val="400"/>
              </a:spcBef>
              <a:buClr>
                <a:srgbClr val="888888"/>
              </a:buClr>
              <a:buFont typeface="Calibri"/>
              <a:buNone/>
              <a:defRPr/>
            </a:lvl8pPr>
            <a:lvl9pPr marL="3657600" marR="0" indent="0" algn="ctr" rtl="0">
              <a:spcBef>
                <a:spcPts val="400"/>
              </a:spcBef>
              <a:buClr>
                <a:srgbClr val="888888"/>
              </a:buClr>
              <a:buFont typeface="Calibri"/>
              <a:buNone/>
              <a:defRPr/>
            </a:lvl9pPr>
          </a:lstStyle>
          <a:p>
            <a:endParaRPr/>
          </a:p>
        </p:txBody>
      </p:sp>
      <p:sp>
        <p:nvSpPr>
          <p:cNvPr id="13" name="Shape 13"/>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4" name="Shape 14"/>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5" name="Shape 15"/>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9" name="Shape 69"/>
          <p:cNvSpPr txBox="1">
            <a:spLocks noGrp="1"/>
          </p:cNvSpPr>
          <p:nvPr>
            <p:ph type="body" idx="1"/>
          </p:nvPr>
        </p:nvSpPr>
        <p:spPr>
          <a:xfrm rot="5400000">
            <a:off x="2309018" y="-251618"/>
            <a:ext cx="4525963" cy="8229600"/>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Calibri"/>
              <a:buChar char="•"/>
              <a:defRPr/>
            </a:lvl1pPr>
            <a:lvl2pPr marL="742950" indent="-107950" algn="l" rtl="0">
              <a:spcBef>
                <a:spcPts val="560"/>
              </a:spcBef>
              <a:buClr>
                <a:schemeClr val="dk1"/>
              </a:buClr>
              <a:buFont typeface="Calibri"/>
              <a:buChar char="–"/>
              <a:defRPr/>
            </a:lvl2pPr>
            <a:lvl3pPr marL="1143000" indent="-76200" algn="l" rtl="0">
              <a:spcBef>
                <a:spcPts val="480"/>
              </a:spcBef>
              <a:buClr>
                <a:schemeClr val="dk1"/>
              </a:buClr>
              <a:buFont typeface="Calibri"/>
              <a:buChar char="•"/>
              <a:defRPr/>
            </a:lvl3pPr>
            <a:lvl4pPr marL="1600200" indent="-101600" algn="l" rtl="0">
              <a:spcBef>
                <a:spcPts val="400"/>
              </a:spcBef>
              <a:buClr>
                <a:schemeClr val="dk1"/>
              </a:buClr>
              <a:buFont typeface="Calibri"/>
              <a:buChar char="–"/>
              <a:defRPr/>
            </a:lvl4pPr>
            <a:lvl5pPr marL="2057400" indent="-101600" algn="l" rtl="0">
              <a:spcBef>
                <a:spcPts val="400"/>
              </a:spcBef>
              <a:buClr>
                <a:schemeClr val="dk1"/>
              </a:buClr>
              <a:buFont typeface="Calibri"/>
              <a:buChar char="»"/>
              <a:defRPr/>
            </a:lvl5pPr>
            <a:lvl6pPr marL="2514600" indent="-101600" algn="l" rtl="0">
              <a:spcBef>
                <a:spcPts val="400"/>
              </a:spcBef>
              <a:buClr>
                <a:schemeClr val="dk1"/>
              </a:buClr>
              <a:buFont typeface="Calibri"/>
              <a:buChar char="•"/>
              <a:defRPr/>
            </a:lvl6pPr>
            <a:lvl7pPr marL="2971800" indent="-101600" algn="l" rtl="0">
              <a:spcBef>
                <a:spcPts val="400"/>
              </a:spcBef>
              <a:buClr>
                <a:schemeClr val="dk1"/>
              </a:buClr>
              <a:buFont typeface="Calibri"/>
              <a:buChar char="•"/>
              <a:defRPr/>
            </a:lvl7pPr>
            <a:lvl8pPr marL="3429000" indent="-101600" algn="l" rtl="0">
              <a:spcBef>
                <a:spcPts val="400"/>
              </a:spcBef>
              <a:buClr>
                <a:schemeClr val="dk1"/>
              </a:buClr>
              <a:buFont typeface="Calibri"/>
              <a:buChar char="•"/>
              <a:defRPr/>
            </a:lvl8pPr>
            <a:lvl9pPr marL="3886200" indent="-101600" algn="l" rtl="0">
              <a:spcBef>
                <a:spcPts val="400"/>
              </a:spcBef>
              <a:buClr>
                <a:schemeClr val="dk1"/>
              </a:buClr>
              <a:buFont typeface="Calibri"/>
              <a:buChar char="•"/>
              <a:defRPr/>
            </a:lvl9pPr>
          </a:lstStyle>
          <a:p>
            <a:endParaRPr/>
          </a:p>
        </p:txBody>
      </p:sp>
      <p:sp>
        <p:nvSpPr>
          <p:cNvPr id="70" name="Shape 7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1" name="Shape 7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2" name="Shape 72"/>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3"/>
        <p:cNvGrpSpPr/>
        <p:nvPr/>
      </p:nvGrpSpPr>
      <p:grpSpPr>
        <a:xfrm>
          <a:off x="0" y="0"/>
          <a:ext cx="0" cy="0"/>
          <a:chOff x="0" y="0"/>
          <a:chExt cx="0" cy="0"/>
        </a:xfrm>
      </p:grpSpPr>
      <p:sp>
        <p:nvSpPr>
          <p:cNvPr id="74" name="Shape 74"/>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5" name="Shape 75"/>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Calibri"/>
              <a:buChar char="•"/>
              <a:defRPr/>
            </a:lvl1pPr>
            <a:lvl2pPr marL="742950" indent="-107950" algn="l" rtl="0">
              <a:spcBef>
                <a:spcPts val="560"/>
              </a:spcBef>
              <a:buClr>
                <a:schemeClr val="dk1"/>
              </a:buClr>
              <a:buFont typeface="Calibri"/>
              <a:buChar char="–"/>
              <a:defRPr/>
            </a:lvl2pPr>
            <a:lvl3pPr marL="1143000" indent="-76200" algn="l" rtl="0">
              <a:spcBef>
                <a:spcPts val="480"/>
              </a:spcBef>
              <a:buClr>
                <a:schemeClr val="dk1"/>
              </a:buClr>
              <a:buFont typeface="Calibri"/>
              <a:buChar char="•"/>
              <a:defRPr/>
            </a:lvl3pPr>
            <a:lvl4pPr marL="1600200" indent="-101600" algn="l" rtl="0">
              <a:spcBef>
                <a:spcPts val="400"/>
              </a:spcBef>
              <a:buClr>
                <a:schemeClr val="dk1"/>
              </a:buClr>
              <a:buFont typeface="Calibri"/>
              <a:buChar char="–"/>
              <a:defRPr/>
            </a:lvl4pPr>
            <a:lvl5pPr marL="2057400" indent="-101600" algn="l" rtl="0">
              <a:spcBef>
                <a:spcPts val="400"/>
              </a:spcBef>
              <a:buClr>
                <a:schemeClr val="dk1"/>
              </a:buClr>
              <a:buFont typeface="Calibri"/>
              <a:buChar char="»"/>
              <a:defRPr/>
            </a:lvl5pPr>
            <a:lvl6pPr marL="2514600" indent="-101600" algn="l" rtl="0">
              <a:spcBef>
                <a:spcPts val="400"/>
              </a:spcBef>
              <a:buClr>
                <a:schemeClr val="dk1"/>
              </a:buClr>
              <a:buFont typeface="Calibri"/>
              <a:buChar char="•"/>
              <a:defRPr/>
            </a:lvl6pPr>
            <a:lvl7pPr marL="2971800" indent="-101600" algn="l" rtl="0">
              <a:spcBef>
                <a:spcPts val="400"/>
              </a:spcBef>
              <a:buClr>
                <a:schemeClr val="dk1"/>
              </a:buClr>
              <a:buFont typeface="Calibri"/>
              <a:buChar char="•"/>
              <a:defRPr/>
            </a:lvl7pPr>
            <a:lvl8pPr marL="3429000" indent="-101600" algn="l" rtl="0">
              <a:spcBef>
                <a:spcPts val="400"/>
              </a:spcBef>
              <a:buClr>
                <a:schemeClr val="dk1"/>
              </a:buClr>
              <a:buFont typeface="Calibri"/>
              <a:buChar char="•"/>
              <a:defRPr/>
            </a:lvl8pPr>
            <a:lvl9pPr marL="3886200" indent="-101600" algn="l" rtl="0">
              <a:spcBef>
                <a:spcPts val="400"/>
              </a:spcBef>
              <a:buClr>
                <a:schemeClr val="dk1"/>
              </a:buClr>
              <a:buFont typeface="Calibri"/>
              <a:buChar char="•"/>
              <a:defRPr/>
            </a:lvl9pPr>
          </a:lstStyle>
          <a:p>
            <a:endParaRPr/>
          </a:p>
        </p:txBody>
      </p:sp>
      <p:sp>
        <p:nvSpPr>
          <p:cNvPr id="76" name="Shape 7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7" name="Shape 7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8" name="Shape 78"/>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8" name="Shape 18"/>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Calibri"/>
              <a:buChar char="•"/>
              <a:defRPr/>
            </a:lvl1pPr>
            <a:lvl2pPr marL="742950" indent="-107950" algn="l" rtl="0">
              <a:spcBef>
                <a:spcPts val="560"/>
              </a:spcBef>
              <a:buClr>
                <a:schemeClr val="dk1"/>
              </a:buClr>
              <a:buFont typeface="Calibri"/>
              <a:buChar char="–"/>
              <a:defRPr/>
            </a:lvl2pPr>
            <a:lvl3pPr marL="1143000" indent="-76200" algn="l" rtl="0">
              <a:spcBef>
                <a:spcPts val="480"/>
              </a:spcBef>
              <a:buClr>
                <a:schemeClr val="dk1"/>
              </a:buClr>
              <a:buFont typeface="Calibri"/>
              <a:buChar char="•"/>
              <a:defRPr/>
            </a:lvl3pPr>
            <a:lvl4pPr marL="1600200" indent="-101600" algn="l" rtl="0">
              <a:spcBef>
                <a:spcPts val="400"/>
              </a:spcBef>
              <a:buClr>
                <a:schemeClr val="dk1"/>
              </a:buClr>
              <a:buFont typeface="Calibri"/>
              <a:buChar char="–"/>
              <a:defRPr/>
            </a:lvl4pPr>
            <a:lvl5pPr marL="2057400" indent="-101600" algn="l" rtl="0">
              <a:spcBef>
                <a:spcPts val="400"/>
              </a:spcBef>
              <a:buClr>
                <a:schemeClr val="dk1"/>
              </a:buClr>
              <a:buFont typeface="Calibri"/>
              <a:buChar char="»"/>
              <a:defRPr/>
            </a:lvl5pPr>
            <a:lvl6pPr marL="2514600" indent="-101600" algn="l" rtl="0">
              <a:spcBef>
                <a:spcPts val="400"/>
              </a:spcBef>
              <a:buClr>
                <a:schemeClr val="dk1"/>
              </a:buClr>
              <a:buFont typeface="Calibri"/>
              <a:buChar char="•"/>
              <a:defRPr/>
            </a:lvl6pPr>
            <a:lvl7pPr marL="2971800" indent="-101600" algn="l" rtl="0">
              <a:spcBef>
                <a:spcPts val="400"/>
              </a:spcBef>
              <a:buClr>
                <a:schemeClr val="dk1"/>
              </a:buClr>
              <a:buFont typeface="Calibri"/>
              <a:buChar char="•"/>
              <a:defRPr/>
            </a:lvl7pPr>
            <a:lvl8pPr marL="3429000" indent="-101600" algn="l" rtl="0">
              <a:spcBef>
                <a:spcPts val="400"/>
              </a:spcBef>
              <a:buClr>
                <a:schemeClr val="dk1"/>
              </a:buClr>
              <a:buFont typeface="Calibri"/>
              <a:buChar char="•"/>
              <a:defRPr/>
            </a:lvl8pPr>
            <a:lvl9pPr marL="3886200" indent="-101600" algn="l" rtl="0">
              <a:spcBef>
                <a:spcPts val="400"/>
              </a:spcBef>
              <a:buClr>
                <a:schemeClr val="dk1"/>
              </a:buClr>
              <a:buFont typeface="Calibri"/>
              <a:buChar char="•"/>
              <a:defRPr/>
            </a:lvl9pPr>
          </a:lstStyle>
          <a:p>
            <a:endParaRPr/>
          </a:p>
        </p:txBody>
      </p:sp>
      <p:sp>
        <p:nvSpPr>
          <p:cNvPr id="19" name="Shape 1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0" name="Shape 2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1" name="Shape 21"/>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4" name="Shape 24"/>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Clr>
                <a:srgbClr val="888888"/>
              </a:buClr>
              <a:buFont typeface="Calibri"/>
              <a:buNone/>
              <a:defRPr/>
            </a:lvl1pPr>
            <a:lvl2pPr marL="457200" indent="0" rtl="0">
              <a:spcBef>
                <a:spcPts val="0"/>
              </a:spcBef>
              <a:buClr>
                <a:srgbClr val="888888"/>
              </a:buClr>
              <a:buFont typeface="Calibri"/>
              <a:buNone/>
              <a:defRPr/>
            </a:lvl2pPr>
            <a:lvl3pPr marL="914400" indent="0" rtl="0">
              <a:spcBef>
                <a:spcPts val="0"/>
              </a:spcBef>
              <a:buClr>
                <a:srgbClr val="888888"/>
              </a:buClr>
              <a:buFont typeface="Calibri"/>
              <a:buNone/>
              <a:defRPr/>
            </a:lvl3pPr>
            <a:lvl4pPr marL="1371600" indent="0" rtl="0">
              <a:spcBef>
                <a:spcPts val="0"/>
              </a:spcBef>
              <a:buClr>
                <a:srgbClr val="888888"/>
              </a:buClr>
              <a:buFont typeface="Calibri"/>
              <a:buNone/>
              <a:defRPr/>
            </a:lvl4pPr>
            <a:lvl5pPr marL="1828800" indent="0" rtl="0">
              <a:spcBef>
                <a:spcPts val="0"/>
              </a:spcBef>
              <a:buClr>
                <a:srgbClr val="888888"/>
              </a:buClr>
              <a:buFont typeface="Calibri"/>
              <a:buNone/>
              <a:defRPr/>
            </a:lvl5pPr>
            <a:lvl6pPr marL="2286000" indent="0" rtl="0">
              <a:spcBef>
                <a:spcPts val="0"/>
              </a:spcBef>
              <a:buClr>
                <a:srgbClr val="888888"/>
              </a:buClr>
              <a:buFont typeface="Calibri"/>
              <a:buNone/>
              <a:defRPr/>
            </a:lvl6pPr>
            <a:lvl7pPr marL="2743200" indent="0" rtl="0">
              <a:spcBef>
                <a:spcPts val="0"/>
              </a:spcBef>
              <a:buClr>
                <a:srgbClr val="888888"/>
              </a:buClr>
              <a:buFont typeface="Calibri"/>
              <a:buNone/>
              <a:defRPr/>
            </a:lvl7pPr>
            <a:lvl8pPr marL="3200400" indent="0" rtl="0">
              <a:spcBef>
                <a:spcPts val="0"/>
              </a:spcBef>
              <a:buClr>
                <a:srgbClr val="888888"/>
              </a:buClr>
              <a:buFont typeface="Calibri"/>
              <a:buNone/>
              <a:defRPr/>
            </a:lvl8pPr>
            <a:lvl9pPr marL="3657600" indent="0" rtl="0">
              <a:spcBef>
                <a:spcPts val="0"/>
              </a:spcBef>
              <a:buClr>
                <a:srgbClr val="888888"/>
              </a:buClr>
              <a:buFont typeface="Calibri"/>
              <a:buNone/>
              <a:defRPr/>
            </a:lvl9pPr>
          </a:lstStyle>
          <a:p>
            <a:endParaRPr/>
          </a:p>
        </p:txBody>
      </p:sp>
      <p:sp>
        <p:nvSpPr>
          <p:cNvPr id="25" name="Shape 2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6" name="Shape 2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7" name="Shape 27"/>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0" name="Shape 30"/>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1" name="Shape 31"/>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2" name="Shape 3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3" name="Shape 3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4" name="Shape 34"/>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7" name="Shape 37"/>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38" name="Shape 38"/>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9" name="Shape 39"/>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40" name="Shape 40"/>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1" name="Shape 4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2" name="Shape 4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3" name="Shape 43"/>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6" name="Shape 4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7" name="Shape 4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8" name="Shape 48"/>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9"/>
        <p:cNvGrpSpPr/>
        <p:nvPr/>
      </p:nvGrpSpPr>
      <p:grpSpPr>
        <a:xfrm>
          <a:off x="0" y="0"/>
          <a:ext cx="0" cy="0"/>
          <a:chOff x="0" y="0"/>
          <a:chExt cx="0" cy="0"/>
        </a:xfrm>
      </p:grpSpPr>
      <p:sp>
        <p:nvSpPr>
          <p:cNvPr id="50" name="Shape 5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1" name="Shape 5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2" name="Shape 52"/>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5" name="Shape 55"/>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6" name="Shape 56"/>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57" name="Shape 5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8" name="Shape 5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9" name="Shape 59"/>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2" name="Shape 62"/>
          <p:cNvSpPr>
            <a:spLocks noGrp="1"/>
          </p:cNvSpPr>
          <p:nvPr>
            <p:ph type="pic" idx="2"/>
          </p:nvPr>
        </p:nvSpPr>
        <p:spPr>
          <a:xfrm>
            <a:off x="1792288" y="612775"/>
            <a:ext cx="5486399" cy="4114800"/>
          </a:xfrm>
          <a:prstGeom prst="rect">
            <a:avLst/>
          </a:prstGeom>
          <a:noFill/>
          <a:ln>
            <a:noFill/>
          </a:ln>
        </p:spPr>
      </p:sp>
      <p:sp>
        <p:nvSpPr>
          <p:cNvPr id="63" name="Shape 63"/>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64" name="Shape 6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5" name="Shape 6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6" name="Shape 66"/>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6" name="Shape 6"/>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indent="-139700" algn="l" rtl="0">
              <a:spcBef>
                <a:spcPts val="640"/>
              </a:spcBef>
              <a:buClr>
                <a:schemeClr val="dk1"/>
              </a:buClr>
              <a:buFont typeface="Calibri"/>
              <a:buChar char="•"/>
              <a:defRPr/>
            </a:lvl1pPr>
            <a:lvl2pPr marL="742950" marR="0" indent="-107950" algn="l" rtl="0">
              <a:spcBef>
                <a:spcPts val="560"/>
              </a:spcBef>
              <a:buClr>
                <a:schemeClr val="dk1"/>
              </a:buClr>
              <a:buFont typeface="Calibri"/>
              <a:buChar char="–"/>
              <a:defRPr/>
            </a:lvl2pPr>
            <a:lvl3pPr marL="1143000" marR="0" indent="-76200" algn="l" rtl="0">
              <a:spcBef>
                <a:spcPts val="480"/>
              </a:spcBef>
              <a:buClr>
                <a:schemeClr val="dk1"/>
              </a:buClr>
              <a:buFont typeface="Calibri"/>
              <a:buChar char="•"/>
              <a:defRPr/>
            </a:lvl3pPr>
            <a:lvl4pPr marL="1600200" marR="0" indent="-101600" algn="l" rtl="0">
              <a:spcBef>
                <a:spcPts val="400"/>
              </a:spcBef>
              <a:buClr>
                <a:schemeClr val="dk1"/>
              </a:buClr>
              <a:buFont typeface="Calibri"/>
              <a:buChar char="–"/>
              <a:defRPr/>
            </a:lvl4pPr>
            <a:lvl5pPr marL="2057400" marR="0" indent="-101600" algn="l" rtl="0">
              <a:spcBef>
                <a:spcPts val="400"/>
              </a:spcBef>
              <a:buClr>
                <a:schemeClr val="dk1"/>
              </a:buClr>
              <a:buFont typeface="Calibri"/>
              <a:buChar char="»"/>
              <a:defRPr/>
            </a:lvl5pPr>
            <a:lvl6pPr marL="2514600" marR="0" indent="-101600" algn="l" rtl="0">
              <a:spcBef>
                <a:spcPts val="400"/>
              </a:spcBef>
              <a:buClr>
                <a:schemeClr val="dk1"/>
              </a:buClr>
              <a:buFont typeface="Calibri"/>
              <a:buChar char="•"/>
              <a:defRPr/>
            </a:lvl6pPr>
            <a:lvl7pPr marL="2971800" marR="0" indent="-101600" algn="l" rtl="0">
              <a:spcBef>
                <a:spcPts val="400"/>
              </a:spcBef>
              <a:buClr>
                <a:schemeClr val="dk1"/>
              </a:buClr>
              <a:buFont typeface="Calibri"/>
              <a:buChar char="•"/>
              <a:defRPr/>
            </a:lvl7pPr>
            <a:lvl8pPr marL="3429000" marR="0" indent="-101600" algn="l" rtl="0">
              <a:spcBef>
                <a:spcPts val="400"/>
              </a:spcBef>
              <a:buClr>
                <a:schemeClr val="dk1"/>
              </a:buClr>
              <a:buFont typeface="Calibri"/>
              <a:buChar char="•"/>
              <a:defRPr/>
            </a:lvl8pPr>
            <a:lvl9pPr marL="3886200" marR="0" indent="-101600" algn="l" rtl="0">
              <a:spcBef>
                <a:spcPts val="400"/>
              </a:spcBef>
              <a:buClr>
                <a:schemeClr val="dk1"/>
              </a:buClr>
              <a:buFont typeface="Calibri"/>
              <a:buChar char="•"/>
              <a:defRPr/>
            </a:lvl9pPr>
          </a:lstStyle>
          <a:p>
            <a:endParaRPr/>
          </a:p>
        </p:txBody>
      </p:sp>
      <p:sp>
        <p:nvSpPr>
          <p:cNvPr id="7" name="Shape 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 name="Shape 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9" name="Shape 9"/>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hyperlink" Target="https://www.google.com/search?q=underline&amp;oq=underline&amp;aqs=chrome..69i57j0l5.2091j0j4&amp;sourceid=chrome&amp;espv=2&amp;es_sm=91&amp;ie=UTF-8"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who.int/topics/epidemiology/e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kdheks.gov/epi/case_reports_by_county.htm"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www.kdheks.gov/epi/case_reports_by_county.ht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body" idx="1"/>
          </p:nvPr>
        </p:nvSpPr>
        <p:spPr>
          <a:xfrm>
            <a:off x="457200" y="1611850"/>
            <a:ext cx="8229600" cy="4526100"/>
          </a:xfrm>
          <a:prstGeom prst="rect">
            <a:avLst/>
          </a:prstGeom>
        </p:spPr>
        <p:txBody>
          <a:bodyPr lIns="91425" tIns="91425" rIns="91425" bIns="91425" anchor="t" anchorCtr="0">
            <a:noAutofit/>
          </a:bodyPr>
          <a:lstStyle/>
          <a:p>
            <a:pPr>
              <a:spcBef>
                <a:spcPts val="0"/>
              </a:spcBef>
              <a:buNone/>
            </a:pPr>
            <a:r>
              <a:rPr lang="en-US"/>
              <a:t>  </a:t>
            </a:r>
          </a:p>
        </p:txBody>
      </p:sp>
      <p:sp>
        <p:nvSpPr>
          <p:cNvPr id="81" name="Shape 81"/>
          <p:cNvSpPr txBox="1">
            <a:spLocks noGrp="1"/>
          </p:cNvSpPr>
          <p:nvPr>
            <p:ph type="title"/>
          </p:nvPr>
        </p:nvSpPr>
        <p:spPr>
          <a:xfrm>
            <a:off x="457200" y="251349"/>
            <a:ext cx="8229600" cy="1821300"/>
          </a:xfrm>
          <a:prstGeom prst="rect">
            <a:avLst/>
          </a:prstGeom>
          <a:solidFill>
            <a:srgbClr val="7030A0"/>
          </a:solidFill>
        </p:spPr>
        <p:txBody>
          <a:bodyPr lIns="91425" tIns="91425" rIns="91425" bIns="91425" anchor="ctr" anchorCtr="0">
            <a:noAutofit/>
          </a:bodyPr>
          <a:lstStyle/>
          <a:p>
            <a:pPr rtl="0">
              <a:spcBef>
                <a:spcPts val="0"/>
              </a:spcBef>
              <a:buNone/>
            </a:pPr>
            <a:endParaRPr sz="4800" b="1">
              <a:solidFill>
                <a:schemeClr val="lt1"/>
              </a:solidFill>
              <a:latin typeface="Calibri"/>
              <a:ea typeface="Calibri"/>
              <a:cs typeface="Calibri"/>
              <a:sym typeface="Calibri"/>
            </a:endParaRPr>
          </a:p>
          <a:p>
            <a:pPr rtl="0">
              <a:spcBef>
                <a:spcPts val="0"/>
              </a:spcBef>
              <a:buNone/>
            </a:pPr>
            <a:r>
              <a:rPr lang="en-US" sz="4800" b="1">
                <a:solidFill>
                  <a:schemeClr val="lt1"/>
                </a:solidFill>
                <a:latin typeface="Calibri"/>
                <a:ea typeface="Calibri"/>
                <a:cs typeface="Calibri"/>
                <a:sym typeface="Calibri"/>
              </a:rPr>
              <a:t>Spatial Epidemiology of</a:t>
            </a:r>
          </a:p>
          <a:p>
            <a:pPr rtl="0">
              <a:spcBef>
                <a:spcPts val="0"/>
              </a:spcBef>
              <a:buNone/>
            </a:pPr>
            <a:r>
              <a:rPr lang="en-US" sz="4800" b="1">
                <a:solidFill>
                  <a:srgbClr val="FFFFFF"/>
                </a:solidFill>
                <a:latin typeface="Calibri"/>
                <a:ea typeface="Calibri"/>
                <a:cs typeface="Calibri"/>
                <a:sym typeface="Calibri"/>
              </a:rPr>
              <a:t>Tick-Borne Disease in Kansas</a:t>
            </a:r>
          </a:p>
          <a:p>
            <a:pPr lvl="0" rtl="0">
              <a:spcBef>
                <a:spcPts val="0"/>
              </a:spcBef>
              <a:buNone/>
            </a:pPr>
            <a:endParaRPr sz="4800" b="1">
              <a:solidFill>
                <a:srgbClr val="FFFFFF"/>
              </a:solidFill>
              <a:latin typeface="Calibri"/>
              <a:ea typeface="Calibri"/>
              <a:cs typeface="Calibri"/>
              <a:sym typeface="Calibri"/>
            </a:endParaRPr>
          </a:p>
        </p:txBody>
      </p:sp>
      <p:pic>
        <p:nvPicPr>
          <p:cNvPr id="82" name="Shape 82"/>
          <p:cNvPicPr preferRelativeResize="0"/>
          <p:nvPr/>
        </p:nvPicPr>
        <p:blipFill>
          <a:blip r:embed="rId3">
            <a:alphaModFix/>
          </a:blip>
          <a:stretch>
            <a:fillRect/>
          </a:stretch>
        </p:blipFill>
        <p:spPr>
          <a:xfrm>
            <a:off x="1763999" y="2302901"/>
            <a:ext cx="5616024" cy="2737975"/>
          </a:xfrm>
          <a:prstGeom prst="rect">
            <a:avLst/>
          </a:prstGeom>
          <a:noFill/>
          <a:ln>
            <a:noFill/>
          </a:ln>
        </p:spPr>
      </p:pic>
      <p:pic>
        <p:nvPicPr>
          <p:cNvPr id="83" name="Shape 83"/>
          <p:cNvPicPr preferRelativeResize="0"/>
          <p:nvPr/>
        </p:nvPicPr>
        <p:blipFill>
          <a:blip r:embed="rId4">
            <a:alphaModFix/>
          </a:blip>
          <a:stretch>
            <a:fillRect/>
          </a:stretch>
        </p:blipFill>
        <p:spPr>
          <a:xfrm>
            <a:off x="3063750" y="5403967"/>
            <a:ext cx="3016507" cy="1142999"/>
          </a:xfrm>
          <a:prstGeom prst="rect">
            <a:avLst/>
          </a:prstGeom>
          <a:noFill/>
          <a:ln>
            <a:noFill/>
          </a:ln>
        </p:spPr>
      </p:pic>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457200" y="274637"/>
            <a:ext cx="8229600" cy="1143000"/>
          </a:xfrm>
          <a:prstGeom prst="rect">
            <a:avLst/>
          </a:prstGeom>
          <a:solidFill>
            <a:srgbClr val="7030A0"/>
          </a:solidFill>
          <a:ln>
            <a:noFill/>
          </a:ln>
        </p:spPr>
        <p:txBody>
          <a:bodyPr lIns="91425" tIns="45700" rIns="91425" bIns="45700" anchor="ctr" anchorCtr="0">
            <a:noAutofit/>
          </a:bodyPr>
          <a:lstStyle/>
          <a:p>
            <a:pPr marL="0" marR="0" lvl="0" indent="0" algn="ctr" rtl="0">
              <a:spcBef>
                <a:spcPts val="0"/>
              </a:spcBef>
              <a:buClr>
                <a:schemeClr val="lt1"/>
              </a:buClr>
              <a:buSzPct val="25000"/>
              <a:buFont typeface="Calibri"/>
              <a:buNone/>
            </a:pPr>
            <a:r>
              <a:rPr lang="en-US" sz="4400">
                <a:solidFill>
                  <a:schemeClr val="lt1"/>
                </a:solidFill>
                <a:latin typeface="Calibri"/>
                <a:ea typeface="Calibri"/>
                <a:cs typeface="Calibri"/>
                <a:sym typeface="Calibri"/>
              </a:rPr>
              <a:t>Spatial Epidemiology of Tick-Borne Disease in Kansas</a:t>
            </a:r>
          </a:p>
        </p:txBody>
      </p:sp>
      <p:pic>
        <p:nvPicPr>
          <p:cNvPr id="89" name="Shape 89"/>
          <p:cNvPicPr preferRelativeResize="0"/>
          <p:nvPr/>
        </p:nvPicPr>
        <p:blipFill rotWithShape="1">
          <a:blip r:embed="rId3">
            <a:alphaModFix/>
          </a:blip>
          <a:srcRect/>
          <a:stretch/>
        </p:blipFill>
        <p:spPr>
          <a:xfrm>
            <a:off x="6237766" y="6235846"/>
            <a:ext cx="2710551" cy="459120"/>
          </a:xfrm>
          <a:prstGeom prst="rect">
            <a:avLst/>
          </a:prstGeom>
          <a:noFill/>
          <a:ln>
            <a:noFill/>
          </a:ln>
        </p:spPr>
      </p:pic>
      <p:sp>
        <p:nvSpPr>
          <p:cNvPr id="90" name="Shape 90"/>
          <p:cNvSpPr txBox="1">
            <a:spLocks noGrp="1"/>
          </p:cNvSpPr>
          <p:nvPr>
            <p:ph type="body" idx="1"/>
          </p:nvPr>
        </p:nvSpPr>
        <p:spPr>
          <a:xfrm>
            <a:off x="336700" y="2197400"/>
            <a:ext cx="8350200" cy="2430599"/>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dk1"/>
              </a:buClr>
              <a:buSzPct val="100000"/>
              <a:buFont typeface="Calibri"/>
              <a:buChar char="•"/>
            </a:pPr>
            <a:r>
              <a:rPr lang="en-US" sz="2400">
                <a:solidFill>
                  <a:schemeClr val="dk1"/>
                </a:solidFill>
                <a:latin typeface="Calibri"/>
                <a:ea typeface="Calibri"/>
                <a:cs typeface="Calibri"/>
                <a:sym typeface="Calibri"/>
              </a:rPr>
              <a:t>These slides are designed to help you learn more about Epidemiology of Tick Borne Disease in Kansas.</a:t>
            </a:r>
          </a:p>
          <a:p>
            <a:pPr marL="342900" marR="0" lvl="0" indent="-342900" algn="l" rtl="0">
              <a:lnSpc>
                <a:spcPct val="100000"/>
              </a:lnSpc>
              <a:spcBef>
                <a:spcPts val="0"/>
              </a:spcBef>
              <a:spcAft>
                <a:spcPts val="0"/>
              </a:spcAft>
              <a:buClr>
                <a:schemeClr val="dk1"/>
              </a:buClr>
              <a:buSzPct val="100000"/>
              <a:buFont typeface="Calibri"/>
              <a:buChar char="•"/>
            </a:pPr>
            <a:r>
              <a:rPr lang="en-US" sz="2400">
                <a:solidFill>
                  <a:schemeClr val="dk1"/>
                </a:solidFill>
                <a:latin typeface="Calibri"/>
                <a:ea typeface="Calibri"/>
                <a:cs typeface="Calibri"/>
                <a:sym typeface="Calibri"/>
              </a:rPr>
              <a:t>READ all the information on the slide.</a:t>
            </a:r>
          </a:p>
          <a:p>
            <a:pPr marL="342900" marR="0" lvl="0" indent="-342900" algn="l" rtl="0">
              <a:lnSpc>
                <a:spcPct val="100000"/>
              </a:lnSpc>
              <a:spcBef>
                <a:spcPts val="0"/>
              </a:spcBef>
              <a:spcAft>
                <a:spcPts val="0"/>
              </a:spcAft>
              <a:buClr>
                <a:schemeClr val="dk1"/>
              </a:buClr>
              <a:buSzPct val="100000"/>
              <a:buFont typeface="Calibri"/>
              <a:buChar char="•"/>
            </a:pPr>
            <a:r>
              <a:rPr lang="en-US" sz="2400" u="sng">
                <a:solidFill>
                  <a:schemeClr val="hlink"/>
                </a:solidFill>
                <a:latin typeface="Calibri"/>
                <a:ea typeface="Calibri"/>
                <a:cs typeface="Calibri"/>
                <a:sym typeface="Calibri"/>
                <a:hlinkClick r:id="rId4"/>
              </a:rPr>
              <a:t>Underlined </a:t>
            </a:r>
            <a:r>
              <a:rPr lang="en-US" sz="2400">
                <a:solidFill>
                  <a:schemeClr val="dk1"/>
                </a:solidFill>
                <a:latin typeface="Calibri"/>
                <a:ea typeface="Calibri"/>
                <a:cs typeface="Calibri"/>
                <a:sym typeface="Calibri"/>
              </a:rPr>
              <a:t>words have a link to more information.</a:t>
            </a:r>
          </a:p>
          <a:p>
            <a:pPr marL="342900" marR="0" lvl="0" indent="-342900" algn="l" rtl="0">
              <a:lnSpc>
                <a:spcPct val="100000"/>
              </a:lnSpc>
              <a:spcBef>
                <a:spcPts val="0"/>
              </a:spcBef>
              <a:spcAft>
                <a:spcPts val="0"/>
              </a:spcAft>
              <a:buClr>
                <a:schemeClr val="dk1"/>
              </a:buClr>
              <a:buSzPct val="100000"/>
              <a:buFont typeface="Calibri"/>
              <a:buChar char="•"/>
            </a:pPr>
            <a:r>
              <a:rPr lang="en-US" sz="2400">
                <a:solidFill>
                  <a:schemeClr val="dk1"/>
                </a:solidFill>
                <a:latin typeface="Calibri"/>
                <a:ea typeface="Calibri"/>
                <a:cs typeface="Calibri"/>
                <a:sym typeface="Calibri"/>
              </a:rPr>
              <a:t>When you see          press the cursor on your keyboard to see questions/tasks you must complete.</a:t>
            </a:r>
          </a:p>
          <a:p>
            <a:pPr marL="342900" marR="0" lvl="0" indent="-342900" algn="l" rtl="0">
              <a:lnSpc>
                <a:spcPct val="100000"/>
              </a:lnSpc>
              <a:spcBef>
                <a:spcPts val="0"/>
              </a:spcBef>
              <a:spcAft>
                <a:spcPts val="0"/>
              </a:spcAft>
              <a:buClr>
                <a:schemeClr val="dk1"/>
              </a:buClr>
              <a:buSzPct val="100000"/>
              <a:buFont typeface="Calibri"/>
              <a:buChar char="•"/>
            </a:pPr>
            <a:r>
              <a:rPr lang="en-US" sz="2400">
                <a:solidFill>
                  <a:schemeClr val="dk1"/>
                </a:solidFill>
                <a:latin typeface="Calibri"/>
                <a:ea typeface="Calibri"/>
                <a:cs typeface="Calibri"/>
                <a:sym typeface="Calibri"/>
              </a:rPr>
              <a:t>Record your work where instructed.</a:t>
            </a:r>
          </a:p>
        </p:txBody>
      </p:sp>
      <p:grpSp>
        <p:nvGrpSpPr>
          <p:cNvPr id="91" name="Shape 91"/>
          <p:cNvGrpSpPr/>
          <p:nvPr/>
        </p:nvGrpSpPr>
        <p:grpSpPr>
          <a:xfrm>
            <a:off x="2655527" y="3721022"/>
            <a:ext cx="471133" cy="352503"/>
            <a:chOff x="552650" y="4521750"/>
            <a:chExt cx="703500" cy="552600"/>
          </a:xfrm>
        </p:grpSpPr>
        <p:sp>
          <p:nvSpPr>
            <p:cNvPr id="92" name="Shape 92"/>
            <p:cNvSpPr/>
            <p:nvPr/>
          </p:nvSpPr>
          <p:spPr>
            <a:xfrm>
              <a:off x="552650" y="4521750"/>
              <a:ext cx="703500" cy="552600"/>
            </a:xfrm>
            <a:prstGeom prst="rect">
              <a:avLst/>
            </a:prstGeom>
            <a:solidFill>
              <a:srgbClr val="000000"/>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93" name="Shape 93"/>
            <p:cNvSpPr/>
            <p:nvPr/>
          </p:nvSpPr>
          <p:spPr>
            <a:xfrm rot="5397577">
              <a:off x="691548" y="4657953"/>
              <a:ext cx="425700" cy="280200"/>
            </a:xfrm>
            <a:prstGeom prst="triangle">
              <a:avLst>
                <a:gd name="adj" fmla="val 50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body" idx="1"/>
          </p:nvPr>
        </p:nvSpPr>
        <p:spPr>
          <a:xfrm>
            <a:off x="396900" y="1621975"/>
            <a:ext cx="8350200" cy="36155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None/>
            </a:pPr>
            <a:r>
              <a:rPr lang="en-US" sz="2000">
                <a:solidFill>
                  <a:schemeClr val="dk1"/>
                </a:solidFill>
                <a:latin typeface="Calibri"/>
                <a:ea typeface="Calibri"/>
                <a:cs typeface="Calibri"/>
                <a:sym typeface="Calibri"/>
              </a:rPr>
              <a:t>The </a:t>
            </a:r>
            <a:r>
              <a:rPr lang="en-US" sz="2000" u="sng">
                <a:solidFill>
                  <a:schemeClr val="hlink"/>
                </a:solidFill>
                <a:latin typeface="Calibri"/>
                <a:ea typeface="Calibri"/>
                <a:cs typeface="Calibri"/>
                <a:sym typeface="Calibri"/>
                <a:hlinkClick r:id="rId3"/>
              </a:rPr>
              <a:t>epidemiologists</a:t>
            </a:r>
            <a:r>
              <a:rPr lang="en-US" sz="2000">
                <a:solidFill>
                  <a:schemeClr val="dk1"/>
                </a:solidFill>
                <a:latin typeface="Calibri"/>
                <a:ea typeface="Calibri"/>
                <a:cs typeface="Calibri"/>
                <a:sym typeface="Calibri"/>
              </a:rPr>
              <a:t>  at the Kansas Department of Health and Environment (KDHE) do not have time to analyze and publish some of the data they collect. They need your help!  </a:t>
            </a:r>
          </a:p>
          <a:p>
            <a:pPr marL="0" marR="0" lvl="0" indent="0" algn="l" rtl="0">
              <a:lnSpc>
                <a:spcPct val="100000"/>
              </a:lnSpc>
              <a:spcBef>
                <a:spcPts val="0"/>
              </a:spcBef>
              <a:spcAft>
                <a:spcPts val="0"/>
              </a:spcAft>
              <a:buNone/>
            </a:pPr>
            <a:endParaRPr sz="2000">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r>
              <a:rPr lang="en-US" sz="2000">
                <a:solidFill>
                  <a:schemeClr val="dk1"/>
                </a:solidFill>
                <a:latin typeface="Calibri"/>
                <a:ea typeface="Calibri"/>
                <a:cs typeface="Calibri"/>
                <a:sym typeface="Calibri"/>
              </a:rPr>
              <a:t>Your objectives are:</a:t>
            </a:r>
          </a:p>
          <a:p>
            <a:pPr marL="457200" marR="0" lvl="0" indent="-355600" algn="l" rtl="0">
              <a:lnSpc>
                <a:spcPct val="100000"/>
              </a:lnSpc>
              <a:spcBef>
                <a:spcPts val="0"/>
              </a:spcBef>
              <a:spcAft>
                <a:spcPts val="0"/>
              </a:spcAft>
              <a:buClr>
                <a:schemeClr val="dk1"/>
              </a:buClr>
              <a:buSzPct val="100000"/>
              <a:buFont typeface="Calibri"/>
              <a:buChar char="❖"/>
            </a:pPr>
            <a:r>
              <a:rPr lang="en-US" sz="2000">
                <a:solidFill>
                  <a:schemeClr val="dk1"/>
                </a:solidFill>
                <a:latin typeface="Calibri"/>
                <a:ea typeface="Calibri"/>
                <a:cs typeface="Calibri"/>
                <a:sym typeface="Calibri"/>
              </a:rPr>
              <a:t>Use MSExcel or Numbers to analyze the KDHE tick-borne disease data.</a:t>
            </a:r>
          </a:p>
          <a:p>
            <a:pPr marL="457200" marR="0" lvl="0" indent="-355600" algn="l" rtl="0">
              <a:lnSpc>
                <a:spcPct val="100000"/>
              </a:lnSpc>
              <a:spcBef>
                <a:spcPts val="0"/>
              </a:spcBef>
              <a:spcAft>
                <a:spcPts val="0"/>
              </a:spcAft>
              <a:buClr>
                <a:schemeClr val="dk1"/>
              </a:buClr>
              <a:buSzPct val="100000"/>
              <a:buFont typeface="Calibri"/>
              <a:buChar char="❖"/>
            </a:pPr>
            <a:r>
              <a:rPr lang="en-US" sz="2000">
                <a:solidFill>
                  <a:schemeClr val="dk1"/>
                </a:solidFill>
                <a:latin typeface="Calibri"/>
                <a:ea typeface="Calibri"/>
                <a:cs typeface="Calibri"/>
                <a:sym typeface="Calibri"/>
              </a:rPr>
              <a:t>Design a pamphlet used to inform public of the </a:t>
            </a:r>
            <a:r>
              <a:rPr lang="en-US" sz="2000" u="sng">
                <a:solidFill>
                  <a:srgbClr val="674EA7"/>
                </a:solidFill>
                <a:latin typeface="Calibri"/>
                <a:ea typeface="Calibri"/>
                <a:cs typeface="Calibri"/>
                <a:sym typeface="Calibri"/>
              </a:rPr>
              <a:t>spatial epidemiology</a:t>
            </a:r>
            <a:r>
              <a:rPr lang="en-US" sz="2000">
                <a:solidFill>
                  <a:schemeClr val="dk1"/>
                </a:solidFill>
                <a:latin typeface="Calibri"/>
                <a:ea typeface="Calibri"/>
                <a:cs typeface="Calibri"/>
                <a:sym typeface="Calibri"/>
              </a:rPr>
              <a:t> of tick-borne diseases in Kansas.</a:t>
            </a:r>
          </a:p>
          <a:p>
            <a:pPr marL="0" marR="0" lvl="0" indent="457200" algn="l" rtl="0">
              <a:lnSpc>
                <a:spcPct val="100000"/>
              </a:lnSpc>
              <a:spcBef>
                <a:spcPts val="0"/>
              </a:spcBef>
              <a:spcAft>
                <a:spcPts val="0"/>
              </a:spcAft>
              <a:buNone/>
            </a:pPr>
            <a:endParaRPr sz="2000">
              <a:solidFill>
                <a:schemeClr val="dk1"/>
              </a:solidFill>
              <a:latin typeface="Calibri"/>
              <a:ea typeface="Calibri"/>
              <a:cs typeface="Calibri"/>
              <a:sym typeface="Calibri"/>
            </a:endParaRPr>
          </a:p>
          <a:p>
            <a:pPr marL="0" marR="0" lvl="0" indent="457200" algn="l" rtl="0">
              <a:lnSpc>
                <a:spcPct val="100000"/>
              </a:lnSpc>
              <a:spcBef>
                <a:spcPts val="0"/>
              </a:spcBef>
              <a:spcAft>
                <a:spcPts val="0"/>
              </a:spcAft>
              <a:buNone/>
            </a:pPr>
            <a:r>
              <a:rPr lang="en-US" sz="2000">
                <a:solidFill>
                  <a:schemeClr val="dk1"/>
                </a:solidFill>
                <a:latin typeface="Calibri"/>
                <a:ea typeface="Calibri"/>
                <a:cs typeface="Calibri"/>
                <a:sym typeface="Calibri"/>
              </a:rPr>
              <a:t>      to continue</a:t>
            </a:r>
          </a:p>
        </p:txBody>
      </p:sp>
      <p:sp>
        <p:nvSpPr>
          <p:cNvPr id="99" name="Shape 99"/>
          <p:cNvSpPr txBox="1">
            <a:spLocks noGrp="1"/>
          </p:cNvSpPr>
          <p:nvPr>
            <p:ph type="title"/>
          </p:nvPr>
        </p:nvSpPr>
        <p:spPr>
          <a:xfrm>
            <a:off x="457200" y="122237"/>
            <a:ext cx="8229600" cy="1143000"/>
          </a:xfrm>
          <a:prstGeom prst="rect">
            <a:avLst/>
          </a:prstGeom>
          <a:solidFill>
            <a:srgbClr val="7030A0"/>
          </a:solidFill>
          <a:ln>
            <a:noFill/>
          </a:ln>
        </p:spPr>
        <p:txBody>
          <a:bodyPr lIns="91425" tIns="45700" rIns="91425" bIns="45700" anchor="ctr" anchorCtr="0">
            <a:noAutofit/>
          </a:bodyPr>
          <a:lstStyle/>
          <a:p>
            <a:pPr marL="0" marR="0" lvl="0" indent="0" algn="ctr" rtl="0">
              <a:spcBef>
                <a:spcPts val="0"/>
              </a:spcBef>
              <a:buClr>
                <a:schemeClr val="lt1"/>
              </a:buClr>
              <a:buSzPct val="25000"/>
              <a:buFont typeface="Calibri"/>
              <a:buNone/>
            </a:pPr>
            <a:r>
              <a:rPr lang="en-US" sz="4400">
                <a:solidFill>
                  <a:schemeClr val="lt1"/>
                </a:solidFill>
                <a:latin typeface="Calibri"/>
                <a:ea typeface="Calibri"/>
                <a:cs typeface="Calibri"/>
                <a:sym typeface="Calibri"/>
              </a:rPr>
              <a:t>Your mission:</a:t>
            </a:r>
          </a:p>
        </p:txBody>
      </p:sp>
      <p:pic>
        <p:nvPicPr>
          <p:cNvPr id="100" name="Shape 100"/>
          <p:cNvPicPr preferRelativeResize="0"/>
          <p:nvPr/>
        </p:nvPicPr>
        <p:blipFill rotWithShape="1">
          <a:blip r:embed="rId4">
            <a:alphaModFix/>
          </a:blip>
          <a:srcRect/>
          <a:stretch/>
        </p:blipFill>
        <p:spPr>
          <a:xfrm>
            <a:off x="6088910" y="6235846"/>
            <a:ext cx="2710500" cy="458999"/>
          </a:xfrm>
          <a:prstGeom prst="rect">
            <a:avLst/>
          </a:prstGeom>
          <a:noFill/>
          <a:ln>
            <a:noFill/>
          </a:ln>
        </p:spPr>
      </p:pic>
      <p:pic>
        <p:nvPicPr>
          <p:cNvPr id="101" name="Shape 101"/>
          <p:cNvPicPr preferRelativeResize="0"/>
          <p:nvPr/>
        </p:nvPicPr>
        <p:blipFill>
          <a:blip r:embed="rId5">
            <a:alphaModFix/>
          </a:blip>
          <a:stretch>
            <a:fillRect/>
          </a:stretch>
        </p:blipFill>
        <p:spPr>
          <a:xfrm>
            <a:off x="5721400" y="4225850"/>
            <a:ext cx="3148649" cy="1650625"/>
          </a:xfrm>
          <a:prstGeom prst="rect">
            <a:avLst/>
          </a:prstGeom>
          <a:noFill/>
          <a:ln>
            <a:noFill/>
          </a:ln>
        </p:spPr>
      </p:pic>
      <p:sp>
        <p:nvSpPr>
          <p:cNvPr id="102" name="Shape 102"/>
          <p:cNvSpPr/>
          <p:nvPr/>
        </p:nvSpPr>
        <p:spPr>
          <a:xfrm>
            <a:off x="331194" y="5354721"/>
            <a:ext cx="5199300" cy="1323300"/>
          </a:xfrm>
          <a:prstGeom prst="rect">
            <a:avLst/>
          </a:prstGeom>
          <a:solidFill>
            <a:srgbClr val="B2A0C7"/>
          </a:solidFill>
          <a:ln>
            <a:noFill/>
          </a:ln>
        </p:spPr>
        <p:txBody>
          <a:bodyPr lIns="91425" tIns="45700" rIns="91425" bIns="45700" anchor="t" anchorCtr="0">
            <a:noAutofit/>
          </a:bodyPr>
          <a:lstStyle/>
          <a:p>
            <a:pPr marL="0" marR="0" lvl="0" indent="0" algn="l" rtl="0">
              <a:spcBef>
                <a:spcPts val="0"/>
              </a:spcBef>
              <a:buSzPct val="25000"/>
              <a:buNone/>
            </a:pPr>
            <a:r>
              <a:rPr lang="en-US" sz="2000" b="1">
                <a:solidFill>
                  <a:schemeClr val="dk1"/>
                </a:solidFill>
                <a:latin typeface="Calibri"/>
                <a:ea typeface="Calibri"/>
                <a:cs typeface="Calibri"/>
                <a:sym typeface="Calibri"/>
              </a:rPr>
              <a:t>Define epidemiology and epidemiologist.</a:t>
            </a:r>
          </a:p>
          <a:p>
            <a:pPr marL="0" marR="0" lvl="0" indent="0" algn="l" rtl="0">
              <a:spcBef>
                <a:spcPts val="0"/>
              </a:spcBef>
              <a:buNone/>
            </a:pPr>
            <a:endParaRPr sz="2000" b="1">
              <a:solidFill>
                <a:schemeClr val="dk1"/>
              </a:solidFill>
              <a:latin typeface="Calibri"/>
              <a:ea typeface="Calibri"/>
              <a:cs typeface="Calibri"/>
              <a:sym typeface="Calibri"/>
            </a:endParaRPr>
          </a:p>
          <a:p>
            <a:pPr marL="0" marR="0" lvl="0" indent="0" algn="l" rtl="0">
              <a:spcBef>
                <a:spcPts val="0"/>
              </a:spcBef>
              <a:buSzPct val="25000"/>
              <a:buNone/>
            </a:pPr>
            <a:r>
              <a:rPr lang="en-US" sz="2000" b="1">
                <a:solidFill>
                  <a:schemeClr val="dk1"/>
                </a:solidFill>
                <a:latin typeface="Calibri"/>
                <a:ea typeface="Calibri"/>
                <a:cs typeface="Calibri"/>
                <a:sym typeface="Calibri"/>
              </a:rPr>
              <a:t>Define spatial epidemiology.</a:t>
            </a:r>
          </a:p>
          <a:p>
            <a:pPr marL="0" marR="0" lvl="0" indent="0" algn="ctr" rtl="0">
              <a:spcBef>
                <a:spcPts val="0"/>
              </a:spcBef>
              <a:buNone/>
            </a:pPr>
            <a:endParaRPr sz="2000" b="1" i="1" u="none" strike="noStrike" cap="none" baseline="0">
              <a:solidFill>
                <a:schemeClr val="dk1"/>
              </a:solidFill>
              <a:latin typeface="Calibri"/>
              <a:ea typeface="Calibri"/>
              <a:cs typeface="Calibri"/>
              <a:sym typeface="Calibri"/>
            </a:endParaRPr>
          </a:p>
          <a:p>
            <a:pPr marL="0" marR="0" lvl="0" indent="0" algn="ctr" rtl="0">
              <a:spcBef>
                <a:spcPts val="0"/>
              </a:spcBef>
              <a:buNone/>
            </a:pPr>
            <a:endParaRPr sz="2000" b="1" i="1" u="none" strike="noStrike" cap="none" baseline="0">
              <a:solidFill>
                <a:schemeClr val="dk1"/>
              </a:solidFill>
              <a:latin typeface="Calibri"/>
              <a:ea typeface="Calibri"/>
              <a:cs typeface="Calibri"/>
              <a:sym typeface="Calibri"/>
            </a:endParaRPr>
          </a:p>
          <a:p>
            <a:pPr marL="0" marR="0" lvl="0" indent="0" algn="ctr" rtl="0">
              <a:spcBef>
                <a:spcPts val="0"/>
              </a:spcBef>
              <a:buNone/>
            </a:pPr>
            <a:endParaRPr sz="2000" b="1" i="1" u="none" strike="noStrike" cap="none" baseline="0">
              <a:solidFill>
                <a:schemeClr val="dk1"/>
              </a:solidFill>
              <a:latin typeface="Calibri"/>
              <a:ea typeface="Calibri"/>
              <a:cs typeface="Calibri"/>
              <a:sym typeface="Calibri"/>
            </a:endParaRPr>
          </a:p>
        </p:txBody>
      </p:sp>
      <p:grpSp>
        <p:nvGrpSpPr>
          <p:cNvPr id="103" name="Shape 103"/>
          <p:cNvGrpSpPr/>
          <p:nvPr/>
        </p:nvGrpSpPr>
        <p:grpSpPr>
          <a:xfrm>
            <a:off x="628871" y="4406001"/>
            <a:ext cx="590377" cy="401850"/>
            <a:chOff x="552650" y="4521750"/>
            <a:chExt cx="703500" cy="552600"/>
          </a:xfrm>
        </p:grpSpPr>
        <p:sp>
          <p:nvSpPr>
            <p:cNvPr id="104" name="Shape 104"/>
            <p:cNvSpPr/>
            <p:nvPr/>
          </p:nvSpPr>
          <p:spPr>
            <a:xfrm>
              <a:off x="552650" y="4521750"/>
              <a:ext cx="703500" cy="552600"/>
            </a:xfrm>
            <a:prstGeom prst="rect">
              <a:avLst/>
            </a:prstGeom>
            <a:solidFill>
              <a:srgbClr val="000000"/>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05" name="Shape 105"/>
            <p:cNvSpPr/>
            <p:nvPr/>
          </p:nvSpPr>
          <p:spPr>
            <a:xfrm rot="5397577">
              <a:off x="691548" y="4657953"/>
              <a:ext cx="425700" cy="280200"/>
            </a:xfrm>
            <a:prstGeom prst="triangle">
              <a:avLst>
                <a:gd name="adj" fmla="val 50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
                                        </p:tgtEl>
                                        <p:attrNameLst>
                                          <p:attrName>style.visibility</p:attrName>
                                        </p:attrNameLst>
                                      </p:cBhvr>
                                      <p:to>
                                        <p:strVal val="visible"/>
                                      </p:to>
                                    </p:set>
                                    <p:animEffect transition="in" filter="fade">
                                      <p:cBhvr>
                                        <p:cTn id="7" dur="1000"/>
                                        <p:tgtEl>
                                          <p:spTgt spid="10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1000"/>
                                        <p:tgtEl>
                                          <p:spTgt spid="102"/>
                                        </p:tgtEl>
                                      </p:cBhvr>
                                    </p:animEffect>
                                    <p:set>
                                      <p:cBhvr>
                                        <p:cTn id="12" dur="1" fill="hold">
                                          <p:stCondLst>
                                            <p:cond delay="1000"/>
                                          </p:stCondLst>
                                        </p:cTn>
                                        <p:tgtEl>
                                          <p:spTgt spid="10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457200" y="122237"/>
            <a:ext cx="8229600" cy="1143000"/>
          </a:xfrm>
          <a:prstGeom prst="rect">
            <a:avLst/>
          </a:prstGeom>
          <a:solidFill>
            <a:srgbClr val="7030A0"/>
          </a:solidFill>
          <a:ln>
            <a:noFill/>
          </a:ln>
        </p:spPr>
        <p:txBody>
          <a:bodyPr lIns="91425" tIns="45700" rIns="91425" bIns="45700" anchor="ctr" anchorCtr="0">
            <a:noAutofit/>
          </a:bodyPr>
          <a:lstStyle/>
          <a:p>
            <a:pPr marL="0" marR="0" lvl="0" indent="0" algn="ctr" rtl="0">
              <a:spcBef>
                <a:spcPts val="0"/>
              </a:spcBef>
              <a:buClr>
                <a:schemeClr val="lt1"/>
              </a:buClr>
              <a:buSzPct val="25000"/>
              <a:buFont typeface="Calibri"/>
              <a:buNone/>
            </a:pPr>
            <a:r>
              <a:rPr lang="en-US" sz="4400">
                <a:solidFill>
                  <a:srgbClr val="FFFFFF"/>
                </a:solidFill>
                <a:latin typeface="Calibri"/>
                <a:ea typeface="Calibri"/>
                <a:cs typeface="Calibri"/>
                <a:sym typeface="Calibri"/>
              </a:rPr>
              <a:t>Statistical Analysis of Data</a:t>
            </a:r>
          </a:p>
        </p:txBody>
      </p:sp>
      <p:pic>
        <p:nvPicPr>
          <p:cNvPr id="111" name="Shape 111"/>
          <p:cNvPicPr preferRelativeResize="0"/>
          <p:nvPr/>
        </p:nvPicPr>
        <p:blipFill rotWithShape="1">
          <a:blip r:embed="rId3">
            <a:alphaModFix/>
          </a:blip>
          <a:srcRect/>
          <a:stretch/>
        </p:blipFill>
        <p:spPr>
          <a:xfrm>
            <a:off x="6088910" y="6235846"/>
            <a:ext cx="2710551" cy="459120"/>
          </a:xfrm>
          <a:prstGeom prst="rect">
            <a:avLst/>
          </a:prstGeom>
          <a:noFill/>
          <a:ln>
            <a:noFill/>
          </a:ln>
        </p:spPr>
      </p:pic>
      <p:sp>
        <p:nvSpPr>
          <p:cNvPr id="112" name="Shape 112"/>
          <p:cNvSpPr txBox="1"/>
          <p:nvPr/>
        </p:nvSpPr>
        <p:spPr>
          <a:xfrm>
            <a:off x="457200" y="1736675"/>
            <a:ext cx="8038800" cy="2090099"/>
          </a:xfrm>
          <a:prstGeom prst="rect">
            <a:avLst/>
          </a:prstGeom>
          <a:noFill/>
          <a:ln>
            <a:noFill/>
          </a:ln>
        </p:spPr>
        <p:txBody>
          <a:bodyPr lIns="91425" tIns="91425" rIns="91425" bIns="91425" anchor="t" anchorCtr="0">
            <a:noAutofit/>
          </a:bodyPr>
          <a:lstStyle/>
          <a:p>
            <a:pPr lvl="0" rtl="0">
              <a:spcBef>
                <a:spcPts val="0"/>
              </a:spcBef>
              <a:buNone/>
            </a:pPr>
            <a:r>
              <a:rPr lang="en-US" sz="1800"/>
              <a:t>Visit </a:t>
            </a:r>
            <a:r>
              <a:rPr lang="en-US" sz="1800" u="sng">
                <a:solidFill>
                  <a:schemeClr val="hlink"/>
                </a:solidFill>
                <a:hlinkClick r:id="rId4"/>
              </a:rPr>
              <a:t>KS KDHE</a:t>
            </a:r>
            <a:r>
              <a:rPr lang="en-US" sz="1800"/>
              <a:t> Cumulative Case Reports to find Case Reports for 2014, 2013 and 2012.</a:t>
            </a:r>
          </a:p>
          <a:p>
            <a:pPr lvl="0" rtl="0">
              <a:spcBef>
                <a:spcPts val="0"/>
              </a:spcBef>
              <a:buNone/>
            </a:pPr>
            <a:endParaRPr sz="1800"/>
          </a:p>
          <a:p>
            <a:pPr lvl="0" rtl="0">
              <a:spcBef>
                <a:spcPts val="0"/>
              </a:spcBef>
              <a:buNone/>
            </a:pPr>
            <a:r>
              <a:rPr lang="en-US" sz="1800"/>
              <a:t>Eureka! You found it and you are ready to begin crunching numbers.</a:t>
            </a:r>
          </a:p>
          <a:p>
            <a:pPr lvl="0" rtl="0">
              <a:spcBef>
                <a:spcPts val="0"/>
              </a:spcBef>
              <a:buNone/>
            </a:pPr>
            <a:r>
              <a:rPr lang="en-US" sz="1800"/>
              <a:t>          </a:t>
            </a:r>
          </a:p>
          <a:p>
            <a:pPr lvl="0" rtl="0">
              <a:spcBef>
                <a:spcPts val="0"/>
              </a:spcBef>
              <a:buNone/>
            </a:pPr>
            <a:endParaRPr sz="1800"/>
          </a:p>
          <a:p>
            <a:pPr>
              <a:spcBef>
                <a:spcPts val="0"/>
              </a:spcBef>
              <a:buNone/>
            </a:pPr>
            <a:r>
              <a:rPr lang="en-US" sz="1800"/>
              <a:t>          on your keyboard to continue</a:t>
            </a:r>
          </a:p>
        </p:txBody>
      </p:sp>
      <p:grpSp>
        <p:nvGrpSpPr>
          <p:cNvPr id="113" name="Shape 113"/>
          <p:cNvGrpSpPr/>
          <p:nvPr/>
        </p:nvGrpSpPr>
        <p:grpSpPr>
          <a:xfrm>
            <a:off x="527546" y="3386101"/>
            <a:ext cx="590377" cy="401850"/>
            <a:chOff x="552650" y="4521750"/>
            <a:chExt cx="703500" cy="552600"/>
          </a:xfrm>
        </p:grpSpPr>
        <p:sp>
          <p:nvSpPr>
            <p:cNvPr id="114" name="Shape 114"/>
            <p:cNvSpPr/>
            <p:nvPr/>
          </p:nvSpPr>
          <p:spPr>
            <a:xfrm>
              <a:off x="552650" y="4521750"/>
              <a:ext cx="703500" cy="552600"/>
            </a:xfrm>
            <a:prstGeom prst="rect">
              <a:avLst/>
            </a:prstGeom>
            <a:solidFill>
              <a:srgbClr val="000000"/>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15" name="Shape 115"/>
            <p:cNvSpPr/>
            <p:nvPr/>
          </p:nvSpPr>
          <p:spPr>
            <a:xfrm rot="5397577">
              <a:off x="691548" y="4657953"/>
              <a:ext cx="425700" cy="280200"/>
            </a:xfrm>
            <a:prstGeom prst="triangle">
              <a:avLst>
                <a:gd name="adj" fmla="val 50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sp>
        <p:nvSpPr>
          <p:cNvPr id="116" name="Shape 116"/>
          <p:cNvSpPr/>
          <p:nvPr/>
        </p:nvSpPr>
        <p:spPr>
          <a:xfrm>
            <a:off x="336475" y="4298200"/>
            <a:ext cx="6883800" cy="1481099"/>
          </a:xfrm>
          <a:prstGeom prst="rect">
            <a:avLst/>
          </a:prstGeom>
          <a:solidFill>
            <a:srgbClr val="B2A0C7"/>
          </a:solidFill>
          <a:ln>
            <a:noFill/>
          </a:ln>
        </p:spPr>
        <p:txBody>
          <a:bodyPr lIns="91425" tIns="45700" rIns="91425" bIns="45700" anchor="t" anchorCtr="0">
            <a:noAutofit/>
          </a:bodyPr>
          <a:lstStyle/>
          <a:p>
            <a:pPr marL="0" marR="0" lvl="0" indent="0" algn="ctr" rtl="0">
              <a:spcBef>
                <a:spcPts val="0"/>
              </a:spcBef>
              <a:buSzPct val="25000"/>
              <a:buNone/>
            </a:pPr>
            <a:r>
              <a:rPr lang="en-US" sz="2000" b="1" i="1">
                <a:solidFill>
                  <a:schemeClr val="dk1"/>
                </a:solidFill>
                <a:latin typeface="Calibri"/>
                <a:ea typeface="Calibri"/>
                <a:cs typeface="Calibri"/>
                <a:sym typeface="Calibri"/>
              </a:rPr>
              <a:t>In MSExcel, Numbers, Google spreadsheet or your own data table record the number of cases of each tick borne disease in Kansas during 2012</a:t>
            </a:r>
          </a:p>
          <a:p>
            <a:pPr lvl="0" rtl="0">
              <a:spcBef>
                <a:spcPts val="0"/>
              </a:spcBef>
              <a:buNone/>
            </a:pPr>
            <a:endParaRPr sz="1800">
              <a:solidFill>
                <a:schemeClr val="dk1"/>
              </a:solidFill>
            </a:endParaRPr>
          </a:p>
          <a:p>
            <a:pPr lvl="0" rtl="0">
              <a:spcBef>
                <a:spcPts val="0"/>
              </a:spcBef>
              <a:buSzPct val="61111"/>
              <a:buNone/>
            </a:pPr>
            <a:r>
              <a:rPr lang="en-US" sz="1800">
                <a:solidFill>
                  <a:schemeClr val="dk1"/>
                </a:solidFill>
              </a:rPr>
              <a:t>     </a:t>
            </a:r>
          </a:p>
          <a:p>
            <a:pPr lvl="0" rtl="0">
              <a:spcBef>
                <a:spcPts val="0"/>
              </a:spcBef>
              <a:buSzPct val="61111"/>
              <a:buNone/>
            </a:pPr>
            <a:r>
              <a:rPr lang="en-US" sz="1800">
                <a:solidFill>
                  <a:schemeClr val="dk1"/>
                </a:solidFill>
              </a:rPr>
              <a:t>          </a:t>
            </a:r>
          </a:p>
          <a:p>
            <a:pPr marL="0" marR="0" lvl="0" indent="0" algn="l" rtl="0">
              <a:spcBef>
                <a:spcPts val="0"/>
              </a:spcBef>
              <a:buNone/>
            </a:pPr>
            <a:endParaRPr sz="2000" b="1" u="none" strike="noStrike" cap="none" baseline="0">
              <a:solidFill>
                <a:schemeClr val="dk1"/>
              </a:solidFill>
              <a:latin typeface="Calibri"/>
              <a:ea typeface="Calibri"/>
              <a:cs typeface="Calibri"/>
              <a:sym typeface="Calibri"/>
            </a:endParaRPr>
          </a:p>
          <a:p>
            <a:pPr marL="0" marR="0" lvl="0" indent="0" algn="ctr" rtl="0">
              <a:spcBef>
                <a:spcPts val="0"/>
              </a:spcBef>
              <a:buNone/>
            </a:pPr>
            <a:endParaRPr sz="2000" b="1" i="1" u="none" strike="noStrike" cap="none" baseline="0">
              <a:solidFill>
                <a:schemeClr val="dk1"/>
              </a:solidFill>
              <a:latin typeface="Calibri"/>
              <a:ea typeface="Calibri"/>
              <a:cs typeface="Calibri"/>
              <a:sym typeface="Calibri"/>
            </a:endParaRPr>
          </a:p>
        </p:txBody>
      </p:sp>
      <p:grpSp>
        <p:nvGrpSpPr>
          <p:cNvPr id="117" name="Shape 117"/>
          <p:cNvGrpSpPr/>
          <p:nvPr/>
        </p:nvGrpSpPr>
        <p:grpSpPr>
          <a:xfrm>
            <a:off x="336474" y="4298194"/>
            <a:ext cx="6883800" cy="1824567"/>
            <a:chOff x="431325" y="5257980"/>
            <a:chExt cx="6883800" cy="1481099"/>
          </a:xfrm>
        </p:grpSpPr>
        <p:sp>
          <p:nvSpPr>
            <p:cNvPr id="118" name="Shape 118"/>
            <p:cNvSpPr/>
            <p:nvPr/>
          </p:nvSpPr>
          <p:spPr>
            <a:xfrm>
              <a:off x="431325" y="5257980"/>
              <a:ext cx="6883800" cy="1481099"/>
            </a:xfrm>
            <a:prstGeom prst="rect">
              <a:avLst/>
            </a:prstGeom>
            <a:solidFill>
              <a:srgbClr val="B2A0C7"/>
            </a:solidFill>
            <a:ln>
              <a:noFill/>
            </a:ln>
          </p:spPr>
          <p:txBody>
            <a:bodyPr lIns="91425" tIns="45700" rIns="91425" bIns="45700" anchor="t" anchorCtr="0">
              <a:noAutofit/>
            </a:bodyPr>
            <a:lstStyle/>
            <a:p>
              <a:pPr marL="0" marR="0" lvl="0" indent="0" algn="ctr" rtl="0">
                <a:spcBef>
                  <a:spcPts val="0"/>
                </a:spcBef>
                <a:buSzPct val="25000"/>
                <a:buNone/>
              </a:pPr>
              <a:r>
                <a:rPr lang="en-US" sz="2000" b="1" i="1">
                  <a:solidFill>
                    <a:schemeClr val="dk1"/>
                  </a:solidFill>
                  <a:latin typeface="Calibri"/>
                  <a:ea typeface="Calibri"/>
                  <a:cs typeface="Calibri"/>
                  <a:sym typeface="Calibri"/>
                </a:rPr>
                <a:t>In MSExcel or Numbers, Google spreadsheet or you own data table record the number of cases of each tick borne disease in Kansas during 2014</a:t>
              </a:r>
            </a:p>
            <a:p>
              <a:pPr lvl="0" rtl="0">
                <a:spcBef>
                  <a:spcPts val="0"/>
                </a:spcBef>
                <a:buNone/>
              </a:pPr>
              <a:endParaRPr sz="1800">
                <a:solidFill>
                  <a:schemeClr val="dk1"/>
                </a:solidFill>
              </a:endParaRPr>
            </a:p>
            <a:p>
              <a:pPr lvl="0" rtl="0">
                <a:spcBef>
                  <a:spcPts val="0"/>
                </a:spcBef>
                <a:buSzPct val="61111"/>
                <a:buNone/>
              </a:pPr>
              <a:r>
                <a:rPr lang="en-US" sz="1800">
                  <a:solidFill>
                    <a:schemeClr val="dk1"/>
                  </a:solidFill>
                </a:rPr>
                <a:t>   When finished recording all numbers,             on your keyboard to continue</a:t>
              </a:r>
            </a:p>
            <a:p>
              <a:pPr lvl="0" rtl="0">
                <a:spcBef>
                  <a:spcPts val="0"/>
                </a:spcBef>
                <a:buSzPct val="61111"/>
                <a:buNone/>
              </a:pPr>
              <a:r>
                <a:rPr lang="en-US" sz="1800">
                  <a:solidFill>
                    <a:schemeClr val="dk1"/>
                  </a:solidFill>
                </a:rPr>
                <a:t>          </a:t>
              </a:r>
            </a:p>
            <a:p>
              <a:pPr marL="0" marR="0" lvl="0" indent="0" algn="l" rtl="0">
                <a:spcBef>
                  <a:spcPts val="0"/>
                </a:spcBef>
                <a:buNone/>
              </a:pPr>
              <a:endParaRPr sz="2000" b="1" u="none" strike="noStrike" cap="none" baseline="0">
                <a:solidFill>
                  <a:schemeClr val="dk1"/>
                </a:solidFill>
                <a:latin typeface="Calibri"/>
                <a:ea typeface="Calibri"/>
                <a:cs typeface="Calibri"/>
                <a:sym typeface="Calibri"/>
              </a:endParaRPr>
            </a:p>
            <a:p>
              <a:pPr marL="0" marR="0" lvl="0" indent="0" algn="ctr" rtl="0">
                <a:spcBef>
                  <a:spcPts val="0"/>
                </a:spcBef>
                <a:buNone/>
              </a:pPr>
              <a:endParaRPr sz="2000" b="1" i="1" u="none" strike="noStrike" cap="none" baseline="0">
                <a:solidFill>
                  <a:schemeClr val="dk1"/>
                </a:solidFill>
                <a:latin typeface="Calibri"/>
                <a:ea typeface="Calibri"/>
                <a:cs typeface="Calibri"/>
                <a:sym typeface="Calibri"/>
              </a:endParaRPr>
            </a:p>
          </p:txBody>
        </p:sp>
        <p:sp>
          <p:nvSpPr>
            <p:cNvPr id="119" name="Shape 119"/>
            <p:cNvSpPr/>
            <p:nvPr/>
          </p:nvSpPr>
          <p:spPr>
            <a:xfrm>
              <a:off x="4568687" y="6157485"/>
              <a:ext cx="590399" cy="459299"/>
            </a:xfrm>
            <a:prstGeom prst="rect">
              <a:avLst/>
            </a:prstGeom>
            <a:solidFill>
              <a:srgbClr val="000000"/>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20" name="Shape 120"/>
            <p:cNvSpPr/>
            <p:nvPr/>
          </p:nvSpPr>
          <p:spPr>
            <a:xfrm rot="5397066" flipH="1">
              <a:off x="4764224" y="6269532"/>
              <a:ext cx="351600" cy="235200"/>
            </a:xfrm>
            <a:prstGeom prst="triangle">
              <a:avLst>
                <a:gd name="adj" fmla="val 50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21" name="Shape 121"/>
          <p:cNvGrpSpPr/>
          <p:nvPr/>
        </p:nvGrpSpPr>
        <p:grpSpPr>
          <a:xfrm>
            <a:off x="336474" y="4298200"/>
            <a:ext cx="6883800" cy="1824703"/>
            <a:chOff x="38674" y="5706754"/>
            <a:chExt cx="6883800" cy="1578599"/>
          </a:xfrm>
        </p:grpSpPr>
        <p:sp>
          <p:nvSpPr>
            <p:cNvPr id="122" name="Shape 122"/>
            <p:cNvSpPr/>
            <p:nvPr/>
          </p:nvSpPr>
          <p:spPr>
            <a:xfrm>
              <a:off x="38674" y="5706754"/>
              <a:ext cx="6883800" cy="1578599"/>
            </a:xfrm>
            <a:prstGeom prst="rect">
              <a:avLst/>
            </a:prstGeom>
            <a:solidFill>
              <a:srgbClr val="B2A0C7"/>
            </a:solidFill>
            <a:ln>
              <a:noFill/>
            </a:ln>
          </p:spPr>
          <p:txBody>
            <a:bodyPr lIns="91425" tIns="45700" rIns="91425" bIns="45700" anchor="t" anchorCtr="0">
              <a:noAutofit/>
            </a:bodyPr>
            <a:lstStyle/>
            <a:p>
              <a:pPr marL="0" marR="0" lvl="0" indent="0" algn="ctr" rtl="0">
                <a:spcBef>
                  <a:spcPts val="0"/>
                </a:spcBef>
                <a:buSzPct val="25000"/>
                <a:buNone/>
              </a:pPr>
              <a:r>
                <a:rPr lang="en-US" sz="2000" b="1" i="1">
                  <a:solidFill>
                    <a:schemeClr val="dk1"/>
                  </a:solidFill>
                  <a:latin typeface="Calibri"/>
                  <a:ea typeface="Calibri"/>
                  <a:cs typeface="Calibri"/>
                  <a:sym typeface="Calibri"/>
                </a:rPr>
                <a:t>In MSExcel, Numbers, Google spreadsheet or your own data table record the number of cases of each tick borne disease in Kansas during 2013</a:t>
              </a:r>
            </a:p>
            <a:p>
              <a:pPr lvl="0" rtl="0">
                <a:spcBef>
                  <a:spcPts val="0"/>
                </a:spcBef>
                <a:buNone/>
              </a:pPr>
              <a:endParaRPr sz="1800">
                <a:solidFill>
                  <a:schemeClr val="dk1"/>
                </a:solidFill>
              </a:endParaRPr>
            </a:p>
            <a:p>
              <a:pPr lvl="0" rtl="0">
                <a:spcBef>
                  <a:spcPts val="0"/>
                </a:spcBef>
                <a:buSzPct val="61111"/>
                <a:buNone/>
              </a:pPr>
              <a:r>
                <a:rPr lang="en-US" sz="1800">
                  <a:solidFill>
                    <a:schemeClr val="dk1"/>
                  </a:solidFill>
                </a:rPr>
                <a:t>   When finished recording all numbers,           on your keyboard</a:t>
              </a:r>
            </a:p>
            <a:p>
              <a:pPr lvl="0" rtl="0">
                <a:spcBef>
                  <a:spcPts val="0"/>
                </a:spcBef>
                <a:buSzPct val="61111"/>
                <a:buNone/>
              </a:pPr>
              <a:r>
                <a:rPr lang="en-US" sz="1800">
                  <a:solidFill>
                    <a:schemeClr val="dk1"/>
                  </a:solidFill>
                </a:rPr>
                <a:t>          </a:t>
              </a:r>
            </a:p>
            <a:p>
              <a:pPr marL="0" marR="0" lvl="0" indent="0" algn="l" rtl="0">
                <a:spcBef>
                  <a:spcPts val="0"/>
                </a:spcBef>
                <a:buNone/>
              </a:pPr>
              <a:endParaRPr sz="2000" b="1" u="none" strike="noStrike" cap="none" baseline="0">
                <a:solidFill>
                  <a:schemeClr val="dk1"/>
                </a:solidFill>
                <a:latin typeface="Calibri"/>
                <a:ea typeface="Calibri"/>
                <a:cs typeface="Calibri"/>
                <a:sym typeface="Calibri"/>
              </a:endParaRPr>
            </a:p>
            <a:p>
              <a:pPr marL="0" marR="0" lvl="0" indent="0" algn="ctr" rtl="0">
                <a:spcBef>
                  <a:spcPts val="0"/>
                </a:spcBef>
                <a:buNone/>
              </a:pPr>
              <a:endParaRPr sz="2000" b="1" i="1" u="none" strike="noStrike" cap="none" baseline="0">
                <a:solidFill>
                  <a:schemeClr val="dk1"/>
                </a:solidFill>
                <a:latin typeface="Calibri"/>
                <a:ea typeface="Calibri"/>
                <a:cs typeface="Calibri"/>
                <a:sym typeface="Calibri"/>
              </a:endParaRPr>
            </a:p>
          </p:txBody>
        </p:sp>
        <p:grpSp>
          <p:nvGrpSpPr>
            <p:cNvPr id="123" name="Shape 123"/>
            <p:cNvGrpSpPr/>
            <p:nvPr/>
          </p:nvGrpSpPr>
          <p:grpSpPr>
            <a:xfrm>
              <a:off x="4108946" y="6751676"/>
              <a:ext cx="590377" cy="401850"/>
              <a:chOff x="7845" y="6530242"/>
              <a:chExt cx="703500" cy="552600"/>
            </a:xfrm>
          </p:grpSpPr>
          <p:sp>
            <p:nvSpPr>
              <p:cNvPr id="124" name="Shape 124"/>
              <p:cNvSpPr/>
              <p:nvPr/>
            </p:nvSpPr>
            <p:spPr>
              <a:xfrm>
                <a:off x="7845" y="6530242"/>
                <a:ext cx="703500" cy="552600"/>
              </a:xfrm>
              <a:prstGeom prst="rect">
                <a:avLst/>
              </a:prstGeom>
              <a:solidFill>
                <a:srgbClr val="000000"/>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25" name="Shape 125"/>
              <p:cNvSpPr/>
              <p:nvPr/>
            </p:nvSpPr>
            <p:spPr>
              <a:xfrm rot="5397577">
                <a:off x="146743" y="6652313"/>
                <a:ext cx="425700" cy="280200"/>
              </a:xfrm>
              <a:prstGeom prst="triangle">
                <a:avLst>
                  <a:gd name="adj" fmla="val 50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7"/>
                                        </p:tgtEl>
                                        <p:attrNameLst>
                                          <p:attrName>style.visibility</p:attrName>
                                        </p:attrNameLst>
                                      </p:cBhvr>
                                      <p:to>
                                        <p:strVal val="visible"/>
                                      </p:to>
                                    </p:set>
                                    <p:animEffect transition="in" filter="fade">
                                      <p:cBhvr>
                                        <p:cTn id="7" dur="1000"/>
                                        <p:tgtEl>
                                          <p:spTgt spid="1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1000"/>
                                        <p:tgtEl>
                                          <p:spTgt spid="117"/>
                                        </p:tgtEl>
                                      </p:cBhvr>
                                    </p:animEffect>
                                    <p:set>
                                      <p:cBhvr>
                                        <p:cTn id="12" dur="1" fill="hold">
                                          <p:stCondLst>
                                            <p:cond delay="1000"/>
                                          </p:stCondLst>
                                        </p:cTn>
                                        <p:tgtEl>
                                          <p:spTgt spid="117"/>
                                        </p:tgtEl>
                                        <p:attrNameLst>
                                          <p:attrName>style.visibility</p:attrName>
                                        </p:attrNameLst>
                                      </p:cBhvr>
                                      <p:to>
                                        <p:strVal val="hidden"/>
                                      </p:to>
                                    </p:set>
                                  </p:childTnLst>
                                </p:cTn>
                              </p:par>
                              <p:par>
                                <p:cTn id="13" presetID="10" presetClass="entr" presetSubtype="0" fill="hold" nodeType="withEffect">
                                  <p:stCondLst>
                                    <p:cond delay="0"/>
                                  </p:stCondLst>
                                  <p:childTnLst>
                                    <p:set>
                                      <p:cBhvr>
                                        <p:cTn id="14" dur="1" fill="hold">
                                          <p:stCondLst>
                                            <p:cond delay="0"/>
                                          </p:stCondLst>
                                        </p:cTn>
                                        <p:tgtEl>
                                          <p:spTgt spid="121"/>
                                        </p:tgtEl>
                                        <p:attrNameLst>
                                          <p:attrName>style.visibility</p:attrName>
                                        </p:attrNameLst>
                                      </p:cBhvr>
                                      <p:to>
                                        <p:strVal val="visible"/>
                                      </p:to>
                                    </p:set>
                                    <p:animEffect transition="in" filter="fade">
                                      <p:cBhvr>
                                        <p:cTn id="15" dur="1000"/>
                                        <p:tgtEl>
                                          <p:spTgt spid="121"/>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nodeType="clickEffect">
                                  <p:stCondLst>
                                    <p:cond delay="0"/>
                                  </p:stCondLst>
                                  <p:childTnLst>
                                    <p:animEffect transition="out" filter="fade">
                                      <p:cBhvr>
                                        <p:cTn id="19" dur="1000"/>
                                        <p:tgtEl>
                                          <p:spTgt spid="121"/>
                                        </p:tgtEl>
                                      </p:cBhvr>
                                    </p:animEffect>
                                    <p:set>
                                      <p:cBhvr>
                                        <p:cTn id="20" dur="1" fill="hold">
                                          <p:stCondLst>
                                            <p:cond delay="1000"/>
                                          </p:stCondLst>
                                        </p:cTn>
                                        <p:tgtEl>
                                          <p:spTgt spid="121"/>
                                        </p:tgtEl>
                                        <p:attrNameLst>
                                          <p:attrName>style.visibility</p:attrName>
                                        </p:attrNameLst>
                                      </p:cBhvr>
                                      <p:to>
                                        <p:strVal val="hidden"/>
                                      </p:to>
                                    </p:set>
                                  </p:childTnLst>
                                </p:cTn>
                              </p:par>
                              <p:par>
                                <p:cTn id="21" presetID="10" presetClass="entr" presetSubtype="0" fill="hold" nodeType="withEffect">
                                  <p:stCondLst>
                                    <p:cond delay="0"/>
                                  </p:stCondLst>
                                  <p:childTnLst>
                                    <p:set>
                                      <p:cBhvr>
                                        <p:cTn id="22" dur="1" fill="hold">
                                          <p:stCondLst>
                                            <p:cond delay="0"/>
                                          </p:stCondLst>
                                        </p:cTn>
                                        <p:tgtEl>
                                          <p:spTgt spid="116"/>
                                        </p:tgtEl>
                                        <p:attrNameLst>
                                          <p:attrName>style.visibility</p:attrName>
                                        </p:attrNameLst>
                                      </p:cBhvr>
                                      <p:to>
                                        <p:strVal val="visible"/>
                                      </p:to>
                                    </p:set>
                                    <p:animEffect transition="in" filter="fade">
                                      <p:cBhvr>
                                        <p:cTn id="23" dur="1000"/>
                                        <p:tgtEl>
                                          <p:spTgt spid="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457200" y="122237"/>
            <a:ext cx="8229600" cy="1143000"/>
          </a:xfrm>
          <a:prstGeom prst="rect">
            <a:avLst/>
          </a:prstGeom>
          <a:solidFill>
            <a:srgbClr val="7030A0"/>
          </a:solidFill>
          <a:ln>
            <a:noFill/>
          </a:ln>
        </p:spPr>
        <p:txBody>
          <a:bodyPr lIns="91425" tIns="45700" rIns="91425" bIns="45700" anchor="ctr" anchorCtr="0">
            <a:noAutofit/>
          </a:bodyPr>
          <a:lstStyle/>
          <a:p>
            <a:pPr marL="0" marR="0" lvl="0" indent="0" algn="ctr" rtl="0">
              <a:spcBef>
                <a:spcPts val="0"/>
              </a:spcBef>
              <a:buClr>
                <a:schemeClr val="lt1"/>
              </a:buClr>
              <a:buSzPct val="25000"/>
              <a:buFont typeface="Calibri"/>
              <a:buNone/>
            </a:pPr>
            <a:r>
              <a:rPr lang="en-US" sz="4400">
                <a:solidFill>
                  <a:srgbClr val="FFFFFF"/>
                </a:solidFill>
                <a:latin typeface="Calibri"/>
                <a:ea typeface="Calibri"/>
                <a:cs typeface="Calibri"/>
                <a:sym typeface="Calibri"/>
              </a:rPr>
              <a:t>Statistical Analysis of Data </a:t>
            </a:r>
            <a:r>
              <a:rPr lang="en-US" sz="1800">
                <a:solidFill>
                  <a:srgbClr val="FFFFFF"/>
                </a:solidFill>
                <a:latin typeface="Calibri"/>
                <a:ea typeface="Calibri"/>
                <a:cs typeface="Calibri"/>
                <a:sym typeface="Calibri"/>
              </a:rPr>
              <a:t>(cont.)</a:t>
            </a:r>
          </a:p>
        </p:txBody>
      </p:sp>
      <p:pic>
        <p:nvPicPr>
          <p:cNvPr id="131" name="Shape 131"/>
          <p:cNvPicPr preferRelativeResize="0"/>
          <p:nvPr/>
        </p:nvPicPr>
        <p:blipFill rotWithShape="1">
          <a:blip r:embed="rId3">
            <a:alphaModFix/>
          </a:blip>
          <a:srcRect/>
          <a:stretch/>
        </p:blipFill>
        <p:spPr>
          <a:xfrm>
            <a:off x="6088910" y="6235846"/>
            <a:ext cx="2710500" cy="458999"/>
          </a:xfrm>
          <a:prstGeom prst="rect">
            <a:avLst/>
          </a:prstGeom>
          <a:noFill/>
          <a:ln>
            <a:noFill/>
          </a:ln>
        </p:spPr>
      </p:pic>
      <p:sp>
        <p:nvSpPr>
          <p:cNvPr id="132" name="Shape 132"/>
          <p:cNvSpPr/>
          <p:nvPr/>
        </p:nvSpPr>
        <p:spPr>
          <a:xfrm>
            <a:off x="318344" y="4792221"/>
            <a:ext cx="5199300" cy="1323300"/>
          </a:xfrm>
          <a:prstGeom prst="rect">
            <a:avLst/>
          </a:prstGeom>
          <a:solidFill>
            <a:srgbClr val="B2A0C7"/>
          </a:solidFill>
          <a:ln>
            <a:noFill/>
          </a:ln>
        </p:spPr>
        <p:txBody>
          <a:bodyPr lIns="91425" tIns="45700" rIns="91425" bIns="45700" anchor="t" anchorCtr="0">
            <a:noAutofit/>
          </a:bodyPr>
          <a:lstStyle/>
          <a:p>
            <a:pPr marL="0" marR="0" lvl="0" indent="0" algn="l" rtl="0">
              <a:spcBef>
                <a:spcPts val="0"/>
              </a:spcBef>
              <a:buSzPct val="25000"/>
              <a:buNone/>
            </a:pPr>
            <a:r>
              <a:rPr lang="en-US" sz="2000" b="1">
                <a:solidFill>
                  <a:schemeClr val="dk1"/>
                </a:solidFill>
                <a:latin typeface="Calibri"/>
                <a:ea typeface="Calibri"/>
                <a:cs typeface="Calibri"/>
                <a:sym typeface="Calibri"/>
              </a:rPr>
              <a:t>Use your spreadsheet or calculator to calculate the total Tick-Borne Diseases in Kansas in each year:  2012, 2013, 2014.</a:t>
            </a:r>
          </a:p>
          <a:p>
            <a:pPr marL="0" marR="0" lvl="0" indent="0" algn="ctr" rtl="0">
              <a:spcBef>
                <a:spcPts val="0"/>
              </a:spcBef>
              <a:buNone/>
            </a:pPr>
            <a:endParaRPr sz="2000" b="1" i="1" u="none" strike="noStrike" cap="none" baseline="0">
              <a:solidFill>
                <a:schemeClr val="dk1"/>
              </a:solidFill>
              <a:latin typeface="Calibri"/>
              <a:ea typeface="Calibri"/>
              <a:cs typeface="Calibri"/>
              <a:sym typeface="Calibri"/>
            </a:endParaRPr>
          </a:p>
          <a:p>
            <a:pPr marL="0" marR="0" lvl="0" indent="0" algn="ctr" rtl="0">
              <a:spcBef>
                <a:spcPts val="0"/>
              </a:spcBef>
              <a:buNone/>
            </a:pPr>
            <a:endParaRPr sz="2000" b="1" i="1" u="none" strike="noStrike" cap="none" baseline="0">
              <a:solidFill>
                <a:schemeClr val="dk1"/>
              </a:solidFill>
              <a:latin typeface="Calibri"/>
              <a:ea typeface="Calibri"/>
              <a:cs typeface="Calibri"/>
              <a:sym typeface="Calibri"/>
            </a:endParaRPr>
          </a:p>
          <a:p>
            <a:pPr marL="0" marR="0" lvl="0" indent="0" algn="ctr" rtl="0">
              <a:spcBef>
                <a:spcPts val="0"/>
              </a:spcBef>
              <a:buNone/>
            </a:pPr>
            <a:endParaRPr sz="2000" b="1" i="1" u="none" strike="noStrike" cap="none" baseline="0">
              <a:solidFill>
                <a:schemeClr val="dk1"/>
              </a:solidFill>
              <a:latin typeface="Calibri"/>
              <a:ea typeface="Calibri"/>
              <a:cs typeface="Calibri"/>
              <a:sym typeface="Calibri"/>
            </a:endParaRPr>
          </a:p>
        </p:txBody>
      </p:sp>
      <p:sp>
        <p:nvSpPr>
          <p:cNvPr id="133" name="Shape 133"/>
          <p:cNvSpPr txBox="1"/>
          <p:nvPr/>
        </p:nvSpPr>
        <p:spPr>
          <a:xfrm>
            <a:off x="457200" y="2468700"/>
            <a:ext cx="8038800" cy="1243800"/>
          </a:xfrm>
          <a:prstGeom prst="rect">
            <a:avLst/>
          </a:prstGeom>
          <a:noFill/>
          <a:ln>
            <a:noFill/>
          </a:ln>
        </p:spPr>
        <p:txBody>
          <a:bodyPr lIns="91425" tIns="91425" rIns="91425" bIns="91425" anchor="t" anchorCtr="0">
            <a:noAutofit/>
          </a:bodyPr>
          <a:lstStyle/>
          <a:p>
            <a:pPr rtl="0">
              <a:spcBef>
                <a:spcPts val="0"/>
              </a:spcBef>
              <a:buNone/>
            </a:pPr>
            <a:r>
              <a:rPr lang="en-US" sz="1800"/>
              <a:t>Continue calculating!    </a:t>
            </a:r>
          </a:p>
          <a:p>
            <a:pPr rtl="0">
              <a:spcBef>
                <a:spcPts val="0"/>
              </a:spcBef>
              <a:buNone/>
            </a:pPr>
            <a:endParaRPr sz="1800"/>
          </a:p>
          <a:p>
            <a:pPr rtl="0">
              <a:spcBef>
                <a:spcPts val="0"/>
              </a:spcBef>
              <a:buNone/>
            </a:pPr>
            <a:endParaRPr sz="1800"/>
          </a:p>
          <a:p>
            <a:pPr lvl="0" rtl="0">
              <a:spcBef>
                <a:spcPts val="0"/>
              </a:spcBef>
              <a:buNone/>
            </a:pPr>
            <a:endParaRPr sz="1800"/>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2"/>
                                        </p:tgtEl>
                                        <p:attrNameLst>
                                          <p:attrName>style.visibility</p:attrName>
                                        </p:attrNameLst>
                                      </p:cBhvr>
                                      <p:to>
                                        <p:strVal val="visible"/>
                                      </p:to>
                                    </p:set>
                                    <p:animEffect transition="in" filter="fade">
                                      <p:cBhvr>
                                        <p:cTn id="7" dur="1000"/>
                                        <p:tgtEl>
                                          <p:spTgt spid="1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457200" y="122237"/>
            <a:ext cx="8229600" cy="1143000"/>
          </a:xfrm>
          <a:prstGeom prst="rect">
            <a:avLst/>
          </a:prstGeom>
          <a:solidFill>
            <a:srgbClr val="7030A0"/>
          </a:solidFill>
          <a:ln>
            <a:noFill/>
          </a:ln>
        </p:spPr>
        <p:txBody>
          <a:bodyPr lIns="91425" tIns="45700" rIns="91425" bIns="45700" anchor="ctr" anchorCtr="0">
            <a:noAutofit/>
          </a:bodyPr>
          <a:lstStyle/>
          <a:p>
            <a:pPr marL="0" marR="0" lvl="0" indent="0" algn="ctr" rtl="0">
              <a:spcBef>
                <a:spcPts val="0"/>
              </a:spcBef>
              <a:buClr>
                <a:schemeClr val="lt1"/>
              </a:buClr>
              <a:buSzPct val="25000"/>
              <a:buFont typeface="Calibri"/>
              <a:buNone/>
            </a:pPr>
            <a:r>
              <a:rPr lang="en-US" sz="4400">
                <a:solidFill>
                  <a:srgbClr val="FFFFFF"/>
                </a:solidFill>
                <a:latin typeface="Calibri"/>
                <a:ea typeface="Calibri"/>
                <a:cs typeface="Calibri"/>
                <a:sym typeface="Calibri"/>
              </a:rPr>
              <a:t>Statistical Analysis of Data </a:t>
            </a:r>
            <a:r>
              <a:rPr lang="en-US" sz="1800">
                <a:solidFill>
                  <a:srgbClr val="FFFFFF"/>
                </a:solidFill>
                <a:latin typeface="Calibri"/>
                <a:ea typeface="Calibri"/>
                <a:cs typeface="Calibri"/>
                <a:sym typeface="Calibri"/>
              </a:rPr>
              <a:t>(cont.)</a:t>
            </a:r>
          </a:p>
        </p:txBody>
      </p:sp>
      <p:pic>
        <p:nvPicPr>
          <p:cNvPr id="139" name="Shape 139"/>
          <p:cNvPicPr preferRelativeResize="0"/>
          <p:nvPr/>
        </p:nvPicPr>
        <p:blipFill rotWithShape="1">
          <a:blip r:embed="rId3">
            <a:alphaModFix/>
          </a:blip>
          <a:srcRect/>
          <a:stretch/>
        </p:blipFill>
        <p:spPr>
          <a:xfrm>
            <a:off x="6088910" y="6235846"/>
            <a:ext cx="2710500" cy="458999"/>
          </a:xfrm>
          <a:prstGeom prst="rect">
            <a:avLst/>
          </a:prstGeom>
          <a:noFill/>
          <a:ln>
            <a:noFill/>
          </a:ln>
        </p:spPr>
      </p:pic>
      <p:sp>
        <p:nvSpPr>
          <p:cNvPr id="140" name="Shape 140"/>
          <p:cNvSpPr txBox="1"/>
          <p:nvPr/>
        </p:nvSpPr>
        <p:spPr>
          <a:xfrm>
            <a:off x="457200" y="1871600"/>
            <a:ext cx="8038800" cy="2124599"/>
          </a:xfrm>
          <a:prstGeom prst="rect">
            <a:avLst/>
          </a:prstGeom>
          <a:noFill/>
          <a:ln>
            <a:noFill/>
          </a:ln>
        </p:spPr>
        <p:txBody>
          <a:bodyPr lIns="91425" tIns="91425" rIns="91425" bIns="91425" anchor="t" anchorCtr="0">
            <a:noAutofit/>
          </a:bodyPr>
          <a:lstStyle/>
          <a:p>
            <a:pPr lvl="0" rtl="0">
              <a:spcBef>
                <a:spcPts val="0"/>
              </a:spcBef>
              <a:buNone/>
            </a:pPr>
            <a:r>
              <a:rPr lang="en-US" sz="1800"/>
              <a:t>Now you’re ready to graph your results.  </a:t>
            </a:r>
          </a:p>
          <a:p>
            <a:pPr lvl="0" rtl="0">
              <a:spcBef>
                <a:spcPts val="0"/>
              </a:spcBef>
              <a:buNone/>
            </a:pPr>
            <a:endParaRPr sz="1800"/>
          </a:p>
          <a:p>
            <a:pPr rtl="0">
              <a:spcBef>
                <a:spcPts val="0"/>
              </a:spcBef>
              <a:buNone/>
            </a:pPr>
            <a:r>
              <a:rPr lang="en-US" sz="1800"/>
              <a:t>Before you begin, think about some interesting relationships you observed while crunching the numbers.</a:t>
            </a:r>
          </a:p>
          <a:p>
            <a:pPr rtl="0">
              <a:spcBef>
                <a:spcPts val="0"/>
              </a:spcBef>
              <a:buNone/>
            </a:pPr>
            <a:endParaRPr sz="1800"/>
          </a:p>
          <a:p>
            <a:pPr lvl="0" rtl="0">
              <a:spcBef>
                <a:spcPts val="0"/>
              </a:spcBef>
              <a:buNone/>
            </a:pPr>
            <a:r>
              <a:rPr lang="en-US" sz="1800"/>
              <a:t>             to continue</a:t>
            </a:r>
          </a:p>
        </p:txBody>
      </p:sp>
      <p:grpSp>
        <p:nvGrpSpPr>
          <p:cNvPr id="141" name="Shape 141"/>
          <p:cNvGrpSpPr/>
          <p:nvPr/>
        </p:nvGrpSpPr>
        <p:grpSpPr>
          <a:xfrm>
            <a:off x="732170" y="3278503"/>
            <a:ext cx="563995" cy="412902"/>
            <a:chOff x="734251" y="4521750"/>
            <a:chExt cx="703500" cy="552600"/>
          </a:xfrm>
        </p:grpSpPr>
        <p:sp>
          <p:nvSpPr>
            <p:cNvPr id="142" name="Shape 142"/>
            <p:cNvSpPr/>
            <p:nvPr/>
          </p:nvSpPr>
          <p:spPr>
            <a:xfrm>
              <a:off x="734251" y="4521750"/>
              <a:ext cx="703500" cy="552600"/>
            </a:xfrm>
            <a:prstGeom prst="rect">
              <a:avLst/>
            </a:prstGeom>
            <a:solidFill>
              <a:srgbClr val="000000"/>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3" name="Shape 143"/>
            <p:cNvSpPr/>
            <p:nvPr/>
          </p:nvSpPr>
          <p:spPr>
            <a:xfrm rot="5397577">
              <a:off x="873149" y="4657953"/>
              <a:ext cx="425700" cy="280200"/>
            </a:xfrm>
            <a:prstGeom prst="triangle">
              <a:avLst>
                <a:gd name="adj" fmla="val 50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44" name="Shape 144"/>
          <p:cNvGrpSpPr/>
          <p:nvPr/>
        </p:nvGrpSpPr>
        <p:grpSpPr>
          <a:xfrm>
            <a:off x="476965" y="3878188"/>
            <a:ext cx="6574104" cy="2124597"/>
            <a:chOff x="318350" y="4119381"/>
            <a:chExt cx="5895000" cy="1944000"/>
          </a:xfrm>
        </p:grpSpPr>
        <p:sp>
          <p:nvSpPr>
            <p:cNvPr id="145" name="Shape 145"/>
            <p:cNvSpPr/>
            <p:nvPr/>
          </p:nvSpPr>
          <p:spPr>
            <a:xfrm>
              <a:off x="318350" y="4119381"/>
              <a:ext cx="5895000" cy="1944000"/>
            </a:xfrm>
            <a:prstGeom prst="rect">
              <a:avLst/>
            </a:prstGeom>
            <a:solidFill>
              <a:srgbClr val="B2A0C7"/>
            </a:solidFill>
            <a:ln>
              <a:noFill/>
            </a:ln>
          </p:spPr>
          <p:txBody>
            <a:bodyPr lIns="91425" tIns="45700" rIns="91425" bIns="45700" anchor="t" anchorCtr="0">
              <a:noAutofit/>
            </a:bodyPr>
            <a:lstStyle/>
            <a:p>
              <a:pPr marL="0" marR="0" lvl="0" indent="0" algn="l" rtl="0">
                <a:spcBef>
                  <a:spcPts val="0"/>
                </a:spcBef>
                <a:buSzPct val="25000"/>
                <a:buNone/>
              </a:pPr>
              <a:r>
                <a:rPr lang="en-US" sz="2000" b="1" i="1">
                  <a:solidFill>
                    <a:schemeClr val="dk1"/>
                  </a:solidFill>
                  <a:latin typeface="Calibri"/>
                  <a:ea typeface="Calibri"/>
                  <a:cs typeface="Calibri"/>
                  <a:sym typeface="Calibri"/>
                </a:rPr>
                <a:t>Use MSExcel, Numbers, Google spreadsheet or graph paper to construct 4 graphs to show the public  important information about tick borne disease in Kansas.</a:t>
              </a:r>
            </a:p>
            <a:p>
              <a:pPr marL="0" marR="0" lvl="0" indent="0" algn="l" rtl="0">
                <a:spcBef>
                  <a:spcPts val="0"/>
                </a:spcBef>
                <a:buSzPct val="25000"/>
                <a:buNone/>
              </a:pPr>
              <a:r>
                <a:rPr lang="en-US" sz="2000" b="1" i="1">
                  <a:solidFill>
                    <a:schemeClr val="dk1"/>
                  </a:solidFill>
                  <a:latin typeface="Calibri"/>
                  <a:ea typeface="Calibri"/>
                  <a:cs typeface="Calibri"/>
                  <a:sym typeface="Calibri"/>
                </a:rPr>
                <a:t>Some comparisons to consider: disease by year, year to year, disease to disease  </a:t>
              </a:r>
            </a:p>
            <a:p>
              <a:pPr marL="0" marR="0" lvl="0" indent="0" algn="ctr" rtl="0">
                <a:spcBef>
                  <a:spcPts val="0"/>
                </a:spcBef>
                <a:buNone/>
              </a:pPr>
              <a:endParaRPr sz="2000" b="1" i="1" u="none" strike="noStrike" cap="none" baseline="0">
                <a:solidFill>
                  <a:schemeClr val="dk1"/>
                </a:solidFill>
                <a:latin typeface="Calibri"/>
                <a:ea typeface="Calibri"/>
                <a:cs typeface="Calibri"/>
                <a:sym typeface="Calibri"/>
              </a:endParaRPr>
            </a:p>
            <a:p>
              <a:pPr marL="0" marR="0" lvl="0" indent="0" algn="ctr" rtl="0">
                <a:spcBef>
                  <a:spcPts val="0"/>
                </a:spcBef>
                <a:buNone/>
              </a:pPr>
              <a:endParaRPr sz="2000" b="1" i="1" u="none" strike="noStrike" cap="none" baseline="0">
                <a:solidFill>
                  <a:schemeClr val="dk1"/>
                </a:solidFill>
                <a:latin typeface="Calibri"/>
                <a:ea typeface="Calibri"/>
                <a:cs typeface="Calibri"/>
                <a:sym typeface="Calibri"/>
              </a:endParaRPr>
            </a:p>
          </p:txBody>
        </p:sp>
        <p:grpSp>
          <p:nvGrpSpPr>
            <p:cNvPr id="146" name="Shape 146"/>
            <p:cNvGrpSpPr/>
            <p:nvPr/>
          </p:nvGrpSpPr>
          <p:grpSpPr>
            <a:xfrm>
              <a:off x="2826767" y="5305937"/>
              <a:ext cx="563995" cy="412902"/>
              <a:chOff x="-707969" y="4148501"/>
              <a:chExt cx="703500" cy="552600"/>
            </a:xfrm>
          </p:grpSpPr>
          <p:sp>
            <p:nvSpPr>
              <p:cNvPr id="147" name="Shape 147"/>
              <p:cNvSpPr/>
              <p:nvPr/>
            </p:nvSpPr>
            <p:spPr>
              <a:xfrm>
                <a:off x="-707969" y="4148501"/>
                <a:ext cx="703500" cy="552600"/>
              </a:xfrm>
              <a:prstGeom prst="rect">
                <a:avLst/>
              </a:prstGeom>
              <a:solidFill>
                <a:srgbClr val="000000"/>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8" name="Shape 148"/>
              <p:cNvSpPr/>
              <p:nvPr/>
            </p:nvSpPr>
            <p:spPr>
              <a:xfrm rot="5397577">
                <a:off x="-474022" y="4284705"/>
                <a:ext cx="425700" cy="280200"/>
              </a:xfrm>
              <a:prstGeom prst="triangle">
                <a:avLst>
                  <a:gd name="adj" fmla="val 50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sp>
        <p:nvSpPr>
          <p:cNvPr id="149" name="Shape 149"/>
          <p:cNvSpPr/>
          <p:nvPr/>
        </p:nvSpPr>
        <p:spPr>
          <a:xfrm>
            <a:off x="494850" y="3861800"/>
            <a:ext cx="6630299" cy="2124599"/>
          </a:xfrm>
          <a:prstGeom prst="rect">
            <a:avLst/>
          </a:prstGeom>
          <a:solidFill>
            <a:srgbClr val="B2A0C7"/>
          </a:solidFill>
          <a:ln>
            <a:noFill/>
          </a:ln>
        </p:spPr>
        <p:txBody>
          <a:bodyPr lIns="91425" tIns="45700" rIns="91425" bIns="45700" anchor="t" anchorCtr="0">
            <a:noAutofit/>
          </a:bodyPr>
          <a:lstStyle/>
          <a:p>
            <a:pPr marL="0" marR="0" lvl="0" indent="0" algn="l" rtl="0">
              <a:spcBef>
                <a:spcPts val="0"/>
              </a:spcBef>
              <a:buSzPct val="25000"/>
              <a:buNone/>
            </a:pPr>
            <a:r>
              <a:rPr lang="en-US" sz="2000" b="1" i="1">
                <a:solidFill>
                  <a:schemeClr val="dk1"/>
                </a:solidFill>
                <a:latin typeface="Calibri"/>
                <a:ea typeface="Calibri"/>
                <a:cs typeface="Calibri"/>
                <a:sym typeface="Calibri"/>
              </a:rPr>
              <a:t>Check to make certain your graphs contain:</a:t>
            </a:r>
          </a:p>
          <a:p>
            <a:pPr marL="457200" marR="0" lvl="0" indent="-355600" algn="l" rtl="0">
              <a:spcBef>
                <a:spcPts val="0"/>
              </a:spcBef>
              <a:buClr>
                <a:srgbClr val="000000"/>
              </a:buClr>
              <a:buSzPct val="100000"/>
              <a:buFont typeface="Calibri"/>
              <a:buChar char="●"/>
            </a:pPr>
            <a:r>
              <a:rPr lang="en-US" sz="2000" b="1" i="1">
                <a:solidFill>
                  <a:schemeClr val="dk1"/>
                </a:solidFill>
                <a:latin typeface="Calibri"/>
                <a:ea typeface="Calibri"/>
                <a:cs typeface="Calibri"/>
                <a:sym typeface="Calibri"/>
              </a:rPr>
              <a:t>a caption that explains what the graph contains including the source of the data</a:t>
            </a:r>
          </a:p>
          <a:p>
            <a:pPr marL="457200" marR="0" lvl="0" indent="-355600" algn="l" rtl="0">
              <a:spcBef>
                <a:spcPts val="0"/>
              </a:spcBef>
              <a:buClr>
                <a:srgbClr val="000000"/>
              </a:buClr>
              <a:buSzPct val="100000"/>
              <a:buFont typeface="Calibri"/>
              <a:buChar char="●"/>
            </a:pPr>
            <a:r>
              <a:rPr lang="en-US" sz="2000" b="1" i="1">
                <a:solidFill>
                  <a:schemeClr val="dk1"/>
                </a:solidFill>
                <a:latin typeface="Calibri"/>
                <a:ea typeface="Calibri"/>
                <a:cs typeface="Calibri"/>
                <a:sym typeface="Calibri"/>
              </a:rPr>
              <a:t>axis titles</a:t>
            </a:r>
          </a:p>
          <a:p>
            <a:pPr marL="457200" marR="0" lvl="0" indent="-355600" algn="l" rtl="0">
              <a:spcBef>
                <a:spcPts val="0"/>
              </a:spcBef>
              <a:buClr>
                <a:srgbClr val="000000"/>
              </a:buClr>
              <a:buSzPct val="100000"/>
              <a:buFont typeface="Calibri"/>
              <a:buChar char="●"/>
            </a:pPr>
            <a:r>
              <a:rPr lang="en-US" sz="2000" b="1" i="1">
                <a:solidFill>
                  <a:schemeClr val="dk1"/>
                </a:solidFill>
                <a:latin typeface="Calibri"/>
                <a:ea typeface="Calibri"/>
                <a:cs typeface="Calibri"/>
                <a:sym typeface="Calibri"/>
              </a:rPr>
              <a:t>legend (if necessary)</a:t>
            </a:r>
          </a:p>
          <a:p>
            <a:pPr marL="0" marR="0" lvl="0" indent="0" algn="l" rtl="0">
              <a:spcBef>
                <a:spcPts val="0"/>
              </a:spcBef>
              <a:buNone/>
            </a:pPr>
            <a:endParaRPr sz="2000" b="1" i="1">
              <a:solidFill>
                <a:schemeClr val="dk1"/>
              </a:solidFill>
              <a:latin typeface="Calibri"/>
              <a:ea typeface="Calibri"/>
              <a:cs typeface="Calibri"/>
              <a:sym typeface="Calibri"/>
            </a:endParaRPr>
          </a:p>
          <a:p>
            <a:pPr marL="0" marR="0" lvl="0" indent="0" algn="l" rtl="0">
              <a:spcBef>
                <a:spcPts val="0"/>
              </a:spcBef>
              <a:buNone/>
            </a:pPr>
            <a:endParaRPr sz="2000" b="1" i="1">
              <a:solidFill>
                <a:schemeClr val="dk1"/>
              </a:solidFill>
              <a:latin typeface="Calibri"/>
              <a:ea typeface="Calibri"/>
              <a:cs typeface="Calibri"/>
              <a:sym typeface="Calibri"/>
            </a:endParaRPr>
          </a:p>
          <a:p>
            <a:pPr marL="0" marR="0" lvl="0" indent="0" algn="ctr" rtl="0">
              <a:spcBef>
                <a:spcPts val="0"/>
              </a:spcBef>
              <a:buNone/>
            </a:pPr>
            <a:endParaRPr sz="2000" b="1" i="1" u="none" strike="noStrike" cap="none" baseline="0">
              <a:solidFill>
                <a:schemeClr val="dk1"/>
              </a:solidFill>
              <a:latin typeface="Calibri"/>
              <a:ea typeface="Calibri"/>
              <a:cs typeface="Calibri"/>
              <a:sym typeface="Calibri"/>
            </a:endParaRPr>
          </a:p>
          <a:p>
            <a:pPr marL="0" marR="0" lvl="0" indent="0" algn="ctr" rtl="0">
              <a:spcBef>
                <a:spcPts val="0"/>
              </a:spcBef>
              <a:buNone/>
            </a:pPr>
            <a:endParaRPr sz="2000" b="1" i="1"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4"/>
                                        </p:tgtEl>
                                        <p:attrNameLst>
                                          <p:attrName>style.visibility</p:attrName>
                                        </p:attrNameLst>
                                      </p:cBhvr>
                                      <p:to>
                                        <p:strVal val="visible"/>
                                      </p:to>
                                    </p:set>
                                    <p:animEffect transition="in" filter="fade">
                                      <p:cBhvr>
                                        <p:cTn id="7" dur="1000"/>
                                        <p:tgtEl>
                                          <p:spTgt spid="14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1000"/>
                                        <p:tgtEl>
                                          <p:spTgt spid="144"/>
                                        </p:tgtEl>
                                      </p:cBhvr>
                                    </p:animEffect>
                                    <p:set>
                                      <p:cBhvr>
                                        <p:cTn id="12" dur="1" fill="hold">
                                          <p:stCondLst>
                                            <p:cond delay="1000"/>
                                          </p:stCondLst>
                                        </p:cTn>
                                        <p:tgtEl>
                                          <p:spTgt spid="144"/>
                                        </p:tgtEl>
                                        <p:attrNameLst>
                                          <p:attrName>style.visibility</p:attrName>
                                        </p:attrNameLst>
                                      </p:cBhvr>
                                      <p:to>
                                        <p:strVal val="hidden"/>
                                      </p:to>
                                    </p:set>
                                  </p:childTnLst>
                                </p:cTn>
                              </p:par>
                              <p:par>
                                <p:cTn id="13" presetID="10" presetClass="entr" presetSubtype="0" fill="hold" nodeType="withEffect">
                                  <p:stCondLst>
                                    <p:cond delay="0"/>
                                  </p:stCondLst>
                                  <p:childTnLst>
                                    <p:set>
                                      <p:cBhvr>
                                        <p:cTn id="14" dur="1" fill="hold">
                                          <p:stCondLst>
                                            <p:cond delay="0"/>
                                          </p:stCondLst>
                                        </p:cTn>
                                        <p:tgtEl>
                                          <p:spTgt spid="149"/>
                                        </p:tgtEl>
                                        <p:attrNameLst>
                                          <p:attrName>style.visibility</p:attrName>
                                        </p:attrNameLst>
                                      </p:cBhvr>
                                      <p:to>
                                        <p:strVal val="visible"/>
                                      </p:to>
                                    </p:set>
                                    <p:animEffect transition="in" filter="fade">
                                      <p:cBhvr>
                                        <p:cTn id="15" dur="1000"/>
                                        <p:tgtEl>
                                          <p:spTgt spid="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Shape 154"/>
          <p:cNvSpPr txBox="1">
            <a:spLocks noGrp="1"/>
          </p:cNvSpPr>
          <p:nvPr>
            <p:ph type="title"/>
          </p:nvPr>
        </p:nvSpPr>
        <p:spPr>
          <a:xfrm>
            <a:off x="457200" y="122237"/>
            <a:ext cx="8229600" cy="1143000"/>
          </a:xfrm>
          <a:prstGeom prst="rect">
            <a:avLst/>
          </a:prstGeom>
          <a:solidFill>
            <a:srgbClr val="7030A0"/>
          </a:solidFill>
          <a:ln>
            <a:noFill/>
          </a:ln>
        </p:spPr>
        <p:txBody>
          <a:bodyPr lIns="91425" tIns="45700" rIns="91425" bIns="45700" anchor="ctr" anchorCtr="0">
            <a:noAutofit/>
          </a:bodyPr>
          <a:lstStyle/>
          <a:p>
            <a:pPr marL="0" marR="0" lvl="0" indent="0" algn="ctr" rtl="0">
              <a:spcBef>
                <a:spcPts val="0"/>
              </a:spcBef>
              <a:buClr>
                <a:schemeClr val="lt1"/>
              </a:buClr>
              <a:buSzPct val="25000"/>
              <a:buFont typeface="Calibri"/>
              <a:buNone/>
            </a:pPr>
            <a:r>
              <a:rPr lang="en-US" sz="4400">
                <a:solidFill>
                  <a:srgbClr val="FFFFFF"/>
                </a:solidFill>
                <a:latin typeface="Calibri"/>
                <a:ea typeface="Calibri"/>
                <a:cs typeface="Calibri"/>
                <a:sym typeface="Calibri"/>
              </a:rPr>
              <a:t>Statistical Analysis of Data</a:t>
            </a:r>
          </a:p>
        </p:txBody>
      </p:sp>
      <p:pic>
        <p:nvPicPr>
          <p:cNvPr id="155" name="Shape 155"/>
          <p:cNvPicPr preferRelativeResize="0"/>
          <p:nvPr/>
        </p:nvPicPr>
        <p:blipFill rotWithShape="1">
          <a:blip r:embed="rId3">
            <a:alphaModFix/>
          </a:blip>
          <a:srcRect/>
          <a:stretch/>
        </p:blipFill>
        <p:spPr>
          <a:xfrm>
            <a:off x="6088910" y="6235846"/>
            <a:ext cx="2710500" cy="458999"/>
          </a:xfrm>
          <a:prstGeom prst="rect">
            <a:avLst/>
          </a:prstGeom>
          <a:noFill/>
          <a:ln>
            <a:noFill/>
          </a:ln>
        </p:spPr>
      </p:pic>
      <p:sp>
        <p:nvSpPr>
          <p:cNvPr id="156" name="Shape 156"/>
          <p:cNvSpPr txBox="1"/>
          <p:nvPr/>
        </p:nvSpPr>
        <p:spPr>
          <a:xfrm>
            <a:off x="457200" y="1469250"/>
            <a:ext cx="8038800" cy="2090099"/>
          </a:xfrm>
          <a:prstGeom prst="rect">
            <a:avLst/>
          </a:prstGeom>
          <a:noFill/>
          <a:ln>
            <a:noFill/>
          </a:ln>
        </p:spPr>
        <p:txBody>
          <a:bodyPr lIns="91425" tIns="91425" rIns="91425" bIns="91425" anchor="t" anchorCtr="0">
            <a:noAutofit/>
          </a:bodyPr>
          <a:lstStyle/>
          <a:p>
            <a:pPr lvl="0" rtl="0">
              <a:spcBef>
                <a:spcPts val="0"/>
              </a:spcBef>
              <a:buNone/>
            </a:pPr>
            <a:r>
              <a:rPr lang="en-US" sz="1800"/>
              <a:t>Visit </a:t>
            </a:r>
            <a:r>
              <a:rPr lang="en-US" sz="1800" u="sng">
                <a:solidFill>
                  <a:schemeClr val="hlink"/>
                </a:solidFill>
                <a:hlinkClick r:id="rId4"/>
              </a:rPr>
              <a:t>KS KDHE</a:t>
            </a:r>
            <a:r>
              <a:rPr lang="en-US" sz="1800"/>
              <a:t> Case Reports by County for 2014, 2013 and 2012. These data are on spreadsheets.  When you click on link at KDHE, you will download the spreadsheet.</a:t>
            </a:r>
          </a:p>
          <a:p>
            <a:pPr lvl="0" rtl="0">
              <a:spcBef>
                <a:spcPts val="0"/>
              </a:spcBef>
              <a:buNone/>
            </a:pPr>
            <a:endParaRPr sz="1800"/>
          </a:p>
          <a:p>
            <a:pPr lvl="0" rtl="0">
              <a:spcBef>
                <a:spcPts val="0"/>
              </a:spcBef>
              <a:buNone/>
            </a:pPr>
            <a:endParaRPr sz="1800"/>
          </a:p>
          <a:p>
            <a:pPr lvl="0" rtl="0">
              <a:spcBef>
                <a:spcPts val="0"/>
              </a:spcBef>
              <a:buNone/>
            </a:pPr>
            <a:endParaRPr sz="1800"/>
          </a:p>
          <a:p>
            <a:pPr lvl="0" rtl="0">
              <a:spcBef>
                <a:spcPts val="0"/>
              </a:spcBef>
              <a:buNone/>
            </a:pPr>
            <a:endParaRPr sz="1800"/>
          </a:p>
          <a:p>
            <a:pPr lvl="0" rtl="0">
              <a:spcBef>
                <a:spcPts val="0"/>
              </a:spcBef>
              <a:buNone/>
            </a:pPr>
            <a:endParaRPr sz="1800"/>
          </a:p>
          <a:p>
            <a:pPr lvl="0" rtl="0">
              <a:spcBef>
                <a:spcPts val="0"/>
              </a:spcBef>
              <a:buNone/>
            </a:pPr>
            <a:r>
              <a:rPr lang="en-US" sz="1800"/>
              <a:t>          on your keyboard to continue</a:t>
            </a:r>
          </a:p>
        </p:txBody>
      </p:sp>
      <p:grpSp>
        <p:nvGrpSpPr>
          <p:cNvPr id="157" name="Shape 157"/>
          <p:cNvGrpSpPr/>
          <p:nvPr/>
        </p:nvGrpSpPr>
        <p:grpSpPr>
          <a:xfrm>
            <a:off x="527546" y="3614701"/>
            <a:ext cx="590377" cy="401850"/>
            <a:chOff x="552650" y="4521750"/>
            <a:chExt cx="703500" cy="552600"/>
          </a:xfrm>
        </p:grpSpPr>
        <p:sp>
          <p:nvSpPr>
            <p:cNvPr id="158" name="Shape 158"/>
            <p:cNvSpPr/>
            <p:nvPr/>
          </p:nvSpPr>
          <p:spPr>
            <a:xfrm>
              <a:off x="552650" y="4521750"/>
              <a:ext cx="703500" cy="552600"/>
            </a:xfrm>
            <a:prstGeom prst="rect">
              <a:avLst/>
            </a:prstGeom>
            <a:solidFill>
              <a:srgbClr val="000000"/>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59" name="Shape 159"/>
            <p:cNvSpPr/>
            <p:nvPr/>
          </p:nvSpPr>
          <p:spPr>
            <a:xfrm rot="5397577">
              <a:off x="691548" y="4657953"/>
              <a:ext cx="425700" cy="280200"/>
            </a:xfrm>
            <a:prstGeom prst="triangle">
              <a:avLst>
                <a:gd name="adj" fmla="val 50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sp>
        <p:nvSpPr>
          <p:cNvPr id="160" name="Shape 160"/>
          <p:cNvSpPr/>
          <p:nvPr/>
        </p:nvSpPr>
        <p:spPr>
          <a:xfrm>
            <a:off x="209500" y="4512324"/>
            <a:ext cx="5879400" cy="1723500"/>
          </a:xfrm>
          <a:prstGeom prst="rect">
            <a:avLst/>
          </a:prstGeom>
          <a:solidFill>
            <a:srgbClr val="B2A0C7"/>
          </a:solidFill>
          <a:ln>
            <a:noFill/>
          </a:ln>
        </p:spPr>
        <p:txBody>
          <a:bodyPr lIns="91425" tIns="45700" rIns="91425" bIns="45700" anchor="t" anchorCtr="0">
            <a:noAutofit/>
          </a:bodyPr>
          <a:lstStyle/>
          <a:p>
            <a:pPr marL="0" marR="0" lvl="0" indent="0" algn="l" rtl="0">
              <a:spcBef>
                <a:spcPts val="0"/>
              </a:spcBef>
              <a:buSzPct val="25000"/>
              <a:buNone/>
            </a:pPr>
            <a:r>
              <a:rPr lang="en-US" sz="2000" b="1" i="1">
                <a:solidFill>
                  <a:schemeClr val="dk1"/>
                </a:solidFill>
                <a:latin typeface="Calibri"/>
                <a:ea typeface="Calibri"/>
                <a:cs typeface="Calibri"/>
                <a:sym typeface="Calibri"/>
              </a:rPr>
              <a:t>Use the Case Reports by County to design a spatial epidemiology map of tick-borne disease in Kansas for 2014, 2013 &amp; 2012.</a:t>
            </a:r>
          </a:p>
          <a:p>
            <a:pPr marL="0" marR="0" lvl="0" indent="0" algn="l" rtl="0">
              <a:spcBef>
                <a:spcPts val="0"/>
              </a:spcBef>
              <a:buNone/>
            </a:pPr>
            <a:endParaRPr sz="2000" b="1" i="1">
              <a:solidFill>
                <a:schemeClr val="dk1"/>
              </a:solidFill>
              <a:latin typeface="Calibri"/>
              <a:ea typeface="Calibri"/>
              <a:cs typeface="Calibri"/>
              <a:sym typeface="Calibri"/>
            </a:endParaRPr>
          </a:p>
          <a:p>
            <a:pPr marL="0" marR="0" lvl="0" indent="0" algn="l" rtl="0">
              <a:spcBef>
                <a:spcPts val="0"/>
              </a:spcBef>
              <a:buSzPct val="25000"/>
              <a:buNone/>
            </a:pPr>
            <a:r>
              <a:rPr lang="en-US" sz="2000" b="1" i="1">
                <a:solidFill>
                  <a:schemeClr val="dk1"/>
                </a:solidFill>
                <a:latin typeface="Calibri"/>
                <a:ea typeface="Calibri"/>
                <a:cs typeface="Calibri"/>
                <a:sym typeface="Calibri"/>
              </a:rPr>
              <a:t>Be certain to include a legend/key for your map.</a:t>
            </a:r>
          </a:p>
          <a:p>
            <a:pPr lvl="0" rtl="0">
              <a:spcBef>
                <a:spcPts val="0"/>
              </a:spcBef>
              <a:buNone/>
            </a:pPr>
            <a:endParaRPr sz="1800">
              <a:solidFill>
                <a:schemeClr val="dk1"/>
              </a:solidFill>
            </a:endParaRPr>
          </a:p>
          <a:p>
            <a:pPr lvl="0" rtl="0">
              <a:spcBef>
                <a:spcPts val="0"/>
              </a:spcBef>
              <a:buSzPct val="61111"/>
              <a:buNone/>
            </a:pPr>
            <a:r>
              <a:rPr lang="en-US" sz="1800">
                <a:solidFill>
                  <a:schemeClr val="dk1"/>
                </a:solidFill>
              </a:rPr>
              <a:t>     </a:t>
            </a:r>
          </a:p>
          <a:p>
            <a:pPr lvl="0" rtl="0">
              <a:spcBef>
                <a:spcPts val="0"/>
              </a:spcBef>
              <a:buSzPct val="61111"/>
              <a:buNone/>
            </a:pPr>
            <a:r>
              <a:rPr lang="en-US" sz="1800">
                <a:solidFill>
                  <a:schemeClr val="dk1"/>
                </a:solidFill>
              </a:rPr>
              <a:t>          </a:t>
            </a:r>
          </a:p>
          <a:p>
            <a:pPr marL="0" marR="0" lvl="0" indent="0" algn="l" rtl="0">
              <a:spcBef>
                <a:spcPts val="0"/>
              </a:spcBef>
              <a:buNone/>
            </a:pPr>
            <a:endParaRPr sz="2000" b="1" u="none" strike="noStrike" cap="none" baseline="0">
              <a:solidFill>
                <a:schemeClr val="dk1"/>
              </a:solidFill>
              <a:latin typeface="Calibri"/>
              <a:ea typeface="Calibri"/>
              <a:cs typeface="Calibri"/>
              <a:sym typeface="Calibri"/>
            </a:endParaRPr>
          </a:p>
          <a:p>
            <a:pPr marL="0" marR="0" lvl="0" indent="0" algn="ctr" rtl="0">
              <a:spcBef>
                <a:spcPts val="0"/>
              </a:spcBef>
              <a:buNone/>
            </a:pPr>
            <a:endParaRPr sz="2000" b="1" i="1"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60"/>
                                        </p:tgtEl>
                                        <p:attrNameLst>
                                          <p:attrName>style.visibility</p:attrName>
                                        </p:attrNameLst>
                                      </p:cBhvr>
                                      <p:to>
                                        <p:strVal val="visible"/>
                                      </p:to>
                                    </p:set>
                                    <p:animEffect transition="in" filter="fade">
                                      <p:cBhvr>
                                        <p:cTn id="7" dur="1000"/>
                                        <p:tgtEl>
                                          <p:spTgt spid="1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Shape 165"/>
          <p:cNvSpPr txBox="1">
            <a:spLocks noGrp="1"/>
          </p:cNvSpPr>
          <p:nvPr>
            <p:ph type="title"/>
          </p:nvPr>
        </p:nvSpPr>
        <p:spPr>
          <a:xfrm>
            <a:off x="457200" y="122237"/>
            <a:ext cx="8229600" cy="1143000"/>
          </a:xfrm>
          <a:prstGeom prst="rect">
            <a:avLst/>
          </a:prstGeom>
          <a:solidFill>
            <a:srgbClr val="7030A0"/>
          </a:solidFill>
          <a:ln>
            <a:noFill/>
          </a:ln>
        </p:spPr>
        <p:txBody>
          <a:bodyPr lIns="91425" tIns="45700" rIns="91425" bIns="45700" anchor="ctr" anchorCtr="0">
            <a:noAutofit/>
          </a:bodyPr>
          <a:lstStyle/>
          <a:p>
            <a:pPr marL="0" marR="0" lvl="0" indent="0" algn="ctr" rtl="0">
              <a:spcBef>
                <a:spcPts val="0"/>
              </a:spcBef>
              <a:buClr>
                <a:schemeClr val="lt1"/>
              </a:buClr>
              <a:buSzPct val="25000"/>
              <a:buFont typeface="Calibri"/>
              <a:buNone/>
            </a:pPr>
            <a:r>
              <a:rPr lang="en-US" sz="4400">
                <a:solidFill>
                  <a:srgbClr val="FFFFFF"/>
                </a:solidFill>
                <a:latin typeface="Calibri"/>
                <a:ea typeface="Calibri"/>
                <a:cs typeface="Calibri"/>
                <a:sym typeface="Calibri"/>
              </a:rPr>
              <a:t>Public Health Pamphlet Design</a:t>
            </a:r>
          </a:p>
        </p:txBody>
      </p:sp>
      <p:pic>
        <p:nvPicPr>
          <p:cNvPr id="166" name="Shape 166"/>
          <p:cNvPicPr preferRelativeResize="0"/>
          <p:nvPr/>
        </p:nvPicPr>
        <p:blipFill rotWithShape="1">
          <a:blip r:embed="rId3">
            <a:alphaModFix/>
          </a:blip>
          <a:srcRect/>
          <a:stretch/>
        </p:blipFill>
        <p:spPr>
          <a:xfrm>
            <a:off x="6088910" y="6235846"/>
            <a:ext cx="2710500" cy="458999"/>
          </a:xfrm>
          <a:prstGeom prst="rect">
            <a:avLst/>
          </a:prstGeom>
          <a:noFill/>
          <a:ln>
            <a:noFill/>
          </a:ln>
        </p:spPr>
      </p:pic>
      <p:sp>
        <p:nvSpPr>
          <p:cNvPr id="167" name="Shape 167"/>
          <p:cNvSpPr txBox="1"/>
          <p:nvPr/>
        </p:nvSpPr>
        <p:spPr>
          <a:xfrm>
            <a:off x="457200" y="1265250"/>
            <a:ext cx="8038800" cy="2120700"/>
          </a:xfrm>
          <a:prstGeom prst="rect">
            <a:avLst/>
          </a:prstGeom>
          <a:noFill/>
          <a:ln>
            <a:noFill/>
          </a:ln>
        </p:spPr>
        <p:txBody>
          <a:bodyPr lIns="91425" tIns="91425" rIns="91425" bIns="91425" anchor="t" anchorCtr="0">
            <a:noAutofit/>
          </a:bodyPr>
          <a:lstStyle/>
          <a:p>
            <a:pPr lvl="0" rtl="0">
              <a:spcBef>
                <a:spcPts val="0"/>
              </a:spcBef>
              <a:buNone/>
            </a:pPr>
            <a:r>
              <a:rPr lang="en-US" sz="1800"/>
              <a:t>As an epidemiologist you might decide to go into Public Health. An important goal of public health is to inform the public about disease.</a:t>
            </a:r>
          </a:p>
          <a:p>
            <a:pPr lvl="0" rtl="0">
              <a:spcBef>
                <a:spcPts val="0"/>
              </a:spcBef>
              <a:buNone/>
            </a:pPr>
            <a:endParaRPr sz="1800"/>
          </a:p>
          <a:p>
            <a:pPr lvl="0" rtl="0">
              <a:spcBef>
                <a:spcPts val="0"/>
              </a:spcBef>
              <a:buNone/>
            </a:pPr>
            <a:r>
              <a:rPr lang="en-US" sz="1800"/>
              <a:t>Your graphs and map contain information about tick-borne disease important for Kansas residents. Educating the public regarding health issues is referred to as Public Health. One way professionals in public education “get the word out” is to put the information in a free pamphlet.</a:t>
            </a:r>
          </a:p>
          <a:p>
            <a:pPr lvl="0" rtl="0">
              <a:spcBef>
                <a:spcPts val="0"/>
              </a:spcBef>
              <a:buNone/>
            </a:pPr>
            <a:endParaRPr sz="1800"/>
          </a:p>
          <a:p>
            <a:pPr lvl="0" rtl="0">
              <a:spcBef>
                <a:spcPts val="0"/>
              </a:spcBef>
              <a:buNone/>
            </a:pPr>
            <a:r>
              <a:rPr lang="en-US" sz="1800"/>
              <a:t>            on your keyboard to continue</a:t>
            </a:r>
          </a:p>
        </p:txBody>
      </p:sp>
      <p:grpSp>
        <p:nvGrpSpPr>
          <p:cNvPr id="168" name="Shape 168"/>
          <p:cNvGrpSpPr/>
          <p:nvPr/>
        </p:nvGrpSpPr>
        <p:grpSpPr>
          <a:xfrm>
            <a:off x="667046" y="3547226"/>
            <a:ext cx="590377" cy="401850"/>
            <a:chOff x="552650" y="4521750"/>
            <a:chExt cx="703500" cy="552600"/>
          </a:xfrm>
        </p:grpSpPr>
        <p:sp>
          <p:nvSpPr>
            <p:cNvPr id="169" name="Shape 169"/>
            <p:cNvSpPr/>
            <p:nvPr/>
          </p:nvSpPr>
          <p:spPr>
            <a:xfrm>
              <a:off x="552650" y="4521750"/>
              <a:ext cx="703500" cy="552600"/>
            </a:xfrm>
            <a:prstGeom prst="rect">
              <a:avLst/>
            </a:prstGeom>
            <a:solidFill>
              <a:srgbClr val="000000"/>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70" name="Shape 170"/>
            <p:cNvSpPr/>
            <p:nvPr/>
          </p:nvSpPr>
          <p:spPr>
            <a:xfrm rot="5397577">
              <a:off x="691548" y="4657953"/>
              <a:ext cx="425700" cy="280200"/>
            </a:xfrm>
            <a:prstGeom prst="triangle">
              <a:avLst>
                <a:gd name="adj" fmla="val 50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sp>
        <p:nvSpPr>
          <p:cNvPr id="171" name="Shape 171"/>
          <p:cNvSpPr/>
          <p:nvPr/>
        </p:nvSpPr>
        <p:spPr>
          <a:xfrm>
            <a:off x="209500" y="4110348"/>
            <a:ext cx="5879400" cy="1973100"/>
          </a:xfrm>
          <a:prstGeom prst="rect">
            <a:avLst/>
          </a:prstGeom>
          <a:solidFill>
            <a:srgbClr val="B2A0C7"/>
          </a:solidFill>
          <a:ln>
            <a:noFill/>
          </a:ln>
        </p:spPr>
        <p:txBody>
          <a:bodyPr lIns="91425" tIns="45700" rIns="91425" bIns="45700" anchor="t" anchorCtr="0">
            <a:noAutofit/>
          </a:bodyPr>
          <a:lstStyle/>
          <a:p>
            <a:pPr marL="0" marR="0" lvl="0" indent="0" algn="l" rtl="0">
              <a:spcBef>
                <a:spcPts val="0"/>
              </a:spcBef>
              <a:buSzPct val="25000"/>
              <a:buNone/>
            </a:pPr>
            <a:r>
              <a:rPr lang="en-US" sz="2000" b="1" i="1">
                <a:solidFill>
                  <a:schemeClr val="dk1"/>
                </a:solidFill>
                <a:latin typeface="Calibri"/>
                <a:ea typeface="Calibri"/>
                <a:cs typeface="Calibri"/>
                <a:sym typeface="Calibri"/>
              </a:rPr>
              <a:t>Design pamphlet to make available for the public to educate citizens about tick-borne disease in Kansas</a:t>
            </a:r>
          </a:p>
          <a:p>
            <a:pPr marL="0" marR="0" lvl="0" indent="0" algn="l" rtl="0">
              <a:spcBef>
                <a:spcPts val="0"/>
              </a:spcBef>
              <a:buNone/>
            </a:pPr>
            <a:endParaRPr sz="2000" b="1" i="1">
              <a:solidFill>
                <a:schemeClr val="dk1"/>
              </a:solidFill>
              <a:latin typeface="Calibri"/>
              <a:ea typeface="Calibri"/>
              <a:cs typeface="Calibri"/>
              <a:sym typeface="Calibri"/>
            </a:endParaRPr>
          </a:p>
          <a:p>
            <a:pPr marL="0" marR="0" lvl="0" indent="0" algn="l" rtl="0">
              <a:spcBef>
                <a:spcPts val="0"/>
              </a:spcBef>
              <a:buSzPct val="25000"/>
              <a:buNone/>
            </a:pPr>
            <a:r>
              <a:rPr lang="en-US" sz="2000" b="1" i="1">
                <a:solidFill>
                  <a:schemeClr val="dk1"/>
                </a:solidFill>
                <a:latin typeface="Calibri"/>
                <a:ea typeface="Calibri"/>
                <a:cs typeface="Calibri"/>
                <a:sym typeface="Calibri"/>
              </a:rPr>
              <a:t>Your pamphlet should include:</a:t>
            </a:r>
          </a:p>
          <a:p>
            <a:pPr marL="0" marR="0" lvl="0" indent="0" algn="l" rtl="0">
              <a:spcBef>
                <a:spcPts val="0"/>
              </a:spcBef>
              <a:buSzPct val="25000"/>
              <a:buNone/>
            </a:pPr>
            <a:r>
              <a:rPr lang="en-US" sz="2000" b="1" i="1">
                <a:solidFill>
                  <a:schemeClr val="dk1"/>
                </a:solidFill>
                <a:latin typeface="Calibri"/>
                <a:ea typeface="Calibri"/>
                <a:cs typeface="Calibri"/>
                <a:sym typeface="Calibri"/>
              </a:rPr>
              <a:t>title, necessary terminology, necessary text, photos, graphs, maps &amp; resources</a:t>
            </a:r>
          </a:p>
          <a:p>
            <a:pPr marL="0" marR="0" lvl="0" indent="0" algn="l" rtl="0">
              <a:spcBef>
                <a:spcPts val="0"/>
              </a:spcBef>
              <a:buNone/>
            </a:pPr>
            <a:endParaRPr sz="2000" b="1" i="1">
              <a:solidFill>
                <a:schemeClr val="dk1"/>
              </a:solidFill>
              <a:latin typeface="Calibri"/>
              <a:ea typeface="Calibri"/>
              <a:cs typeface="Calibri"/>
              <a:sym typeface="Calibri"/>
            </a:endParaRPr>
          </a:p>
          <a:p>
            <a:pPr lvl="0" rtl="0">
              <a:spcBef>
                <a:spcPts val="0"/>
              </a:spcBef>
              <a:buNone/>
            </a:pPr>
            <a:endParaRPr sz="1800">
              <a:solidFill>
                <a:schemeClr val="dk1"/>
              </a:solidFill>
            </a:endParaRPr>
          </a:p>
          <a:p>
            <a:pPr lvl="0" rtl="0">
              <a:spcBef>
                <a:spcPts val="0"/>
              </a:spcBef>
              <a:buSzPct val="61111"/>
              <a:buNone/>
            </a:pPr>
            <a:r>
              <a:rPr lang="en-US" sz="1800">
                <a:solidFill>
                  <a:schemeClr val="dk1"/>
                </a:solidFill>
              </a:rPr>
              <a:t>     </a:t>
            </a:r>
          </a:p>
          <a:p>
            <a:pPr lvl="0" rtl="0">
              <a:spcBef>
                <a:spcPts val="0"/>
              </a:spcBef>
              <a:buSzPct val="61111"/>
              <a:buNone/>
            </a:pPr>
            <a:r>
              <a:rPr lang="en-US" sz="1800">
                <a:solidFill>
                  <a:schemeClr val="dk1"/>
                </a:solidFill>
              </a:rPr>
              <a:t>          </a:t>
            </a:r>
          </a:p>
          <a:p>
            <a:pPr marL="0" marR="0" lvl="0" indent="0" algn="l" rtl="0">
              <a:spcBef>
                <a:spcPts val="0"/>
              </a:spcBef>
              <a:buNone/>
            </a:pPr>
            <a:endParaRPr sz="2000" b="1" u="none" strike="noStrike" cap="none" baseline="0">
              <a:solidFill>
                <a:schemeClr val="dk1"/>
              </a:solidFill>
              <a:latin typeface="Calibri"/>
              <a:ea typeface="Calibri"/>
              <a:cs typeface="Calibri"/>
              <a:sym typeface="Calibri"/>
            </a:endParaRPr>
          </a:p>
          <a:p>
            <a:pPr marL="0" marR="0" lvl="0" indent="0" algn="ctr" rtl="0">
              <a:spcBef>
                <a:spcPts val="0"/>
              </a:spcBef>
              <a:buNone/>
            </a:pPr>
            <a:endParaRPr sz="2000" b="1" i="1"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71"/>
                                        </p:tgtEl>
                                        <p:attrNameLst>
                                          <p:attrName>style.visibility</p:attrName>
                                        </p:attrNameLst>
                                      </p:cBhvr>
                                      <p:to>
                                        <p:strVal val="visible"/>
                                      </p:to>
                                    </p:set>
                                    <p:animEffect transition="in" filter="fade">
                                      <p:cBhvr>
                                        <p:cTn id="7" dur="1000"/>
                                        <p:tgtEl>
                                          <p:spTgt spid="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641</Words>
  <Application>Microsoft Office PowerPoint</Application>
  <PresentationFormat>On-screen Show (4:3)</PresentationFormat>
  <Paragraphs>88</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Courier New</vt:lpstr>
      <vt:lpstr>Wingdings</vt:lpstr>
      <vt:lpstr>Office Theme</vt:lpstr>
      <vt:lpstr> Spatial Epidemiology of Tick-Borne Disease in Kansas </vt:lpstr>
      <vt:lpstr>Spatial Epidemiology of Tick-Borne Disease in Kansas</vt:lpstr>
      <vt:lpstr>Your mission:</vt:lpstr>
      <vt:lpstr>Statistical Analysis of Data</vt:lpstr>
      <vt:lpstr>Statistical Analysis of Data (cont.)</vt:lpstr>
      <vt:lpstr>Statistical Analysis of Data (cont.)</vt:lpstr>
      <vt:lpstr>Statistical Analysis of Data</vt:lpstr>
      <vt:lpstr>Public Health Pamphlet Design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Spatial Epidemiology of Tick-Borne Disease in Kansas </dc:title>
  <dc:creator>Bethany Lamer</dc:creator>
  <cp:lastModifiedBy>Bethany Lamer</cp:lastModifiedBy>
  <cp:revision>1</cp:revision>
  <dcterms:modified xsi:type="dcterms:W3CDTF">2015-04-07T13:22:43Z</dcterms:modified>
</cp:coreProperties>
</file>